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6" r:id="rId28"/>
    <p:sldId id="287" r:id="rId29"/>
    <p:sldId id="289" r:id="rId30"/>
    <p:sldId id="290" r:id="rId31"/>
    <p:sldId id="291" r:id="rId32"/>
    <p:sldId id="292" r:id="rId33"/>
    <p:sldId id="294" r:id="rId34"/>
    <p:sldId id="295" r:id="rId35"/>
    <p:sldId id="296" r:id="rId36"/>
    <p:sldId id="297" r:id="rId37"/>
    <p:sldId id="298" r:id="rId38"/>
    <p:sldId id="299"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5B"/>
    <a:srgbClr val="EC683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720" y="54"/>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4CDEBE-DD07-4296-B645-33FA31A02628}"/>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5E604F1-C06D-4220-92DF-DE42B6D40D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798F1D7-C720-4AF9-A92F-2568CB70E8F1}"/>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0DE7B675-8F9A-4E62-84CA-050085882A8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503A5F-2A5B-480B-BC2E-0FF07574B9BE}"/>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838421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837CB0-BE06-487E-8BAD-36B61192480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0954FF7-C347-42D2-A12D-D5CFABAF5C8D}"/>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2086BCE-611B-4BD8-8911-9CA8C4F44AAB}"/>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A71E7DE9-877A-4DA8-890F-7834E6867A1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035002A-647F-48D1-8987-A748713D33D9}"/>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4233314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1B9ABD5-6098-464C-8583-EA054605B14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C73352C-B166-4F06-A690-F1C05506C0E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45824FA-DFC5-4526-8F47-EE2D8FEAA4EF}"/>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91BA1A4F-FC20-4E5D-9C77-882CF1994E5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45692FA-8ABA-4D2E-81C9-05298337B1A2}"/>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819765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6FA069-14C8-4B6E-B3C7-88C7F9118CB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82746D6-3AA8-45C8-9A97-49F486026CC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4645C6A-3742-44B4-B74A-AC9B2991C3BA}"/>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2D07B53C-A988-4473-9569-DC0EC0206F7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9BA7426-E0EB-4AF6-B230-ACBECA077C6D}"/>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304846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D5232A-BDB4-4550-9F72-12EC0A741EE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17E9401-1EFA-48DD-81F9-D7167D51FC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C931D3D-1DD5-4128-907A-EE7C02FE54DF}"/>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2CE5A60B-5580-4119-95A5-A6194C16AC8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665DE8-32BF-4793-94B2-057F6F2640DB}"/>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1775090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FE3DDF-10B4-4B59-A1AC-E9AF7F0F4EA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9E8ABD-4969-458F-879B-B072890E3831}"/>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44FB380-509B-42D2-91EC-D1C0FE8FB8E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1803008-2BB4-4F34-B916-5567FE45037B}"/>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6" name="Segnaposto piè di pagina 5">
            <a:extLst>
              <a:ext uri="{FF2B5EF4-FFF2-40B4-BE49-F238E27FC236}">
                <a16:creationId xmlns:a16="http://schemas.microsoft.com/office/drawing/2014/main" id="{8085DC98-F262-43BA-87B9-908BAE1B82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0C11AF9-6650-44AD-9364-A37D2AE101D6}"/>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145562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556734-EFF5-4DB2-90FB-CD4C285F291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3BDF15-E598-4BE4-A7C5-9F82118EE0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EC32FA70-5261-496E-9231-0ED6F173BC08}"/>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61E043C5-476B-4E00-8B4F-7CCA1CFF9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AC9CB4A2-F4F9-4064-9BB4-27BA97733625}"/>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D6A25F0-F333-4AA0-8269-BD64C42F348B}"/>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8" name="Segnaposto piè di pagina 7">
            <a:extLst>
              <a:ext uri="{FF2B5EF4-FFF2-40B4-BE49-F238E27FC236}">
                <a16:creationId xmlns:a16="http://schemas.microsoft.com/office/drawing/2014/main" id="{F9448BEC-5F07-46E8-86D6-42ED421B2E4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5BAFA49-660C-4DCF-862D-F8FEB142AC03}"/>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1436847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236C99-13D2-43BC-9459-DCAA682DF4E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736B6AA-48FB-4168-B384-7B17C93C2DAF}"/>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4" name="Segnaposto piè di pagina 3">
            <a:extLst>
              <a:ext uri="{FF2B5EF4-FFF2-40B4-BE49-F238E27FC236}">
                <a16:creationId xmlns:a16="http://schemas.microsoft.com/office/drawing/2014/main" id="{93CF0766-6040-4667-8332-752748BD304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6BC8233-2DD0-4CA9-8FE2-D60B954A4BDF}"/>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217778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529531B-ECF5-4CCC-AF6F-98BF6D13CF4A}"/>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3" name="Segnaposto piè di pagina 2">
            <a:extLst>
              <a:ext uri="{FF2B5EF4-FFF2-40B4-BE49-F238E27FC236}">
                <a16:creationId xmlns:a16="http://schemas.microsoft.com/office/drawing/2014/main" id="{AE1E3F40-FA3D-40D9-9A78-1F5A1637F83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B74611A8-B752-433C-811F-639422B417CB}"/>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933398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5F3CDD-1F06-4F40-80D6-E9367540488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B473EA4-4D32-4AA0-9180-98235FE9E2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2ACCE49-4212-428A-A825-AD7CD0F5B3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110B6CDE-D965-4BD2-9A44-B0090898C61F}"/>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6" name="Segnaposto piè di pagina 5">
            <a:extLst>
              <a:ext uri="{FF2B5EF4-FFF2-40B4-BE49-F238E27FC236}">
                <a16:creationId xmlns:a16="http://schemas.microsoft.com/office/drawing/2014/main" id="{C0760CC3-E4F6-41A5-8BAA-CEDDB15978F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123E973-7DC4-4080-85F3-86F9D9AD2DD0}"/>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408200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C9B7C7-83C2-4CE8-9A59-E19A62B7E0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19B2B10-8186-4EB9-8D99-AFBBA688C1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EB2A05A-9A3D-4A45-A555-CA360EC53D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624B3DC-65C1-4338-A186-AA7126B7144F}"/>
              </a:ext>
            </a:extLst>
          </p:cNvPr>
          <p:cNvSpPr>
            <a:spLocks noGrp="1"/>
          </p:cNvSpPr>
          <p:nvPr>
            <p:ph type="dt" sz="half" idx="10"/>
          </p:nvPr>
        </p:nvSpPr>
        <p:spPr/>
        <p:txBody>
          <a:bodyPr/>
          <a:lstStyle/>
          <a:p>
            <a:fld id="{D25ADBE0-EA50-457E-A15C-4048490F3ECB}" type="datetimeFigureOut">
              <a:rPr lang="it-IT" smtClean="0"/>
              <a:t>25/10/2022</a:t>
            </a:fld>
            <a:endParaRPr lang="it-IT"/>
          </a:p>
        </p:txBody>
      </p:sp>
      <p:sp>
        <p:nvSpPr>
          <p:cNvPr id="6" name="Segnaposto piè di pagina 5">
            <a:extLst>
              <a:ext uri="{FF2B5EF4-FFF2-40B4-BE49-F238E27FC236}">
                <a16:creationId xmlns:a16="http://schemas.microsoft.com/office/drawing/2014/main" id="{B4393097-0B70-45FD-A7C6-57266FC57D1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E894BCC-23A4-4EBF-B925-75037C82AA46}"/>
              </a:ext>
            </a:extLst>
          </p:cNvPr>
          <p:cNvSpPr>
            <a:spLocks noGrp="1"/>
          </p:cNvSpPr>
          <p:nvPr>
            <p:ph type="sldNum" sz="quarter" idx="12"/>
          </p:nvPr>
        </p:nvSpPr>
        <p:spPr/>
        <p:txBody>
          <a:bodyPr/>
          <a:lstStyle/>
          <a:p>
            <a:fld id="{E86868AF-176D-4B63-98CF-EE796A5C39B3}" type="slidenum">
              <a:rPr lang="it-IT" smtClean="0"/>
              <a:t>‹N›</a:t>
            </a:fld>
            <a:endParaRPr lang="it-IT"/>
          </a:p>
        </p:txBody>
      </p:sp>
    </p:spTree>
    <p:extLst>
      <p:ext uri="{BB962C8B-B14F-4D97-AF65-F5344CB8AC3E}">
        <p14:creationId xmlns:p14="http://schemas.microsoft.com/office/powerpoint/2010/main" val="2478102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6C251D7-AE66-4139-941D-C5C29060D7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F18A1F6-2381-4080-9A8F-084643BC6A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75E50E-8041-4A3C-80B4-DE6F313A8A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5ADBE0-EA50-457E-A15C-4048490F3ECB}" type="datetimeFigureOut">
              <a:rPr lang="it-IT" smtClean="0"/>
              <a:t>25/10/2022</a:t>
            </a:fld>
            <a:endParaRPr lang="it-IT"/>
          </a:p>
        </p:txBody>
      </p:sp>
      <p:sp>
        <p:nvSpPr>
          <p:cNvPr id="5" name="Segnaposto piè di pagina 4">
            <a:extLst>
              <a:ext uri="{FF2B5EF4-FFF2-40B4-BE49-F238E27FC236}">
                <a16:creationId xmlns:a16="http://schemas.microsoft.com/office/drawing/2014/main" id="{5D77EC3D-882D-4478-9E64-3C57BE93BA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9CC105E8-BED7-4599-A1DC-47B2ECC4F9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6868AF-176D-4B63-98CF-EE796A5C39B3}" type="slidenum">
              <a:rPr lang="it-IT" smtClean="0"/>
              <a:t>‹N›</a:t>
            </a:fld>
            <a:endParaRPr lang="it-IT"/>
          </a:p>
        </p:txBody>
      </p:sp>
    </p:spTree>
    <p:extLst>
      <p:ext uri="{BB962C8B-B14F-4D97-AF65-F5344CB8AC3E}">
        <p14:creationId xmlns:p14="http://schemas.microsoft.com/office/powerpoint/2010/main" val="3847809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6839"/>
        </a:solidFill>
        <a:effectLst/>
      </p:bgPr>
    </p:bg>
    <p:spTree>
      <p:nvGrpSpPr>
        <p:cNvPr id="1" name=""/>
        <p:cNvGrpSpPr/>
        <p:nvPr/>
      </p:nvGrpSpPr>
      <p:grpSpPr>
        <a:xfrm>
          <a:off x="0" y="0"/>
          <a:ext cx="0" cy="0"/>
          <a:chOff x="0" y="0"/>
          <a:chExt cx="0" cy="0"/>
        </a:xfrm>
      </p:grpSpPr>
      <p:sp>
        <p:nvSpPr>
          <p:cNvPr id="2" name="object 5">
            <a:extLst>
              <a:ext uri="{FF2B5EF4-FFF2-40B4-BE49-F238E27FC236}">
                <a16:creationId xmlns:a16="http://schemas.microsoft.com/office/drawing/2014/main" id="{1439670C-1CB6-4248-BB02-0C2D3E4FB34B}"/>
              </a:ext>
            </a:extLst>
          </p:cNvPr>
          <p:cNvSpPr/>
          <p:nvPr/>
        </p:nvSpPr>
        <p:spPr>
          <a:xfrm>
            <a:off x="4328600" y="2753749"/>
            <a:ext cx="3298825" cy="1102360"/>
          </a:xfrm>
          <a:custGeom>
            <a:avLst/>
            <a:gdLst/>
            <a:ahLst/>
            <a:cxnLst/>
            <a:rect l="l" t="t" r="r" b="b"/>
            <a:pathLst>
              <a:path w="3298825" h="1102360">
                <a:moveTo>
                  <a:pt x="962494" y="290652"/>
                </a:moveTo>
                <a:lnTo>
                  <a:pt x="715149" y="130352"/>
                </a:lnTo>
                <a:lnTo>
                  <a:pt x="715149" y="508596"/>
                </a:lnTo>
                <a:lnTo>
                  <a:pt x="715149" y="782586"/>
                </a:lnTo>
                <a:lnTo>
                  <a:pt x="250825" y="782586"/>
                </a:lnTo>
                <a:lnTo>
                  <a:pt x="250825" y="682752"/>
                </a:lnTo>
                <a:lnTo>
                  <a:pt x="312356" y="682752"/>
                </a:lnTo>
                <a:lnTo>
                  <a:pt x="335597" y="676236"/>
                </a:lnTo>
                <a:lnTo>
                  <a:pt x="346011" y="661873"/>
                </a:lnTo>
                <a:lnTo>
                  <a:pt x="348589" y="647522"/>
                </a:lnTo>
                <a:lnTo>
                  <a:pt x="348322" y="640994"/>
                </a:lnTo>
                <a:lnTo>
                  <a:pt x="348322" y="462178"/>
                </a:lnTo>
                <a:lnTo>
                  <a:pt x="341795" y="438010"/>
                </a:lnTo>
                <a:lnTo>
                  <a:pt x="327444" y="425602"/>
                </a:lnTo>
                <a:lnTo>
                  <a:pt x="313080" y="421030"/>
                </a:lnTo>
                <a:lnTo>
                  <a:pt x="306552" y="420382"/>
                </a:lnTo>
                <a:lnTo>
                  <a:pt x="247357" y="420382"/>
                </a:lnTo>
                <a:lnTo>
                  <a:pt x="247357" y="319405"/>
                </a:lnTo>
                <a:lnTo>
                  <a:pt x="595604" y="319405"/>
                </a:lnTo>
                <a:lnTo>
                  <a:pt x="595604" y="421563"/>
                </a:lnTo>
                <a:lnTo>
                  <a:pt x="557288" y="421563"/>
                </a:lnTo>
                <a:lnTo>
                  <a:pt x="522744" y="428091"/>
                </a:lnTo>
                <a:lnTo>
                  <a:pt x="505625" y="442455"/>
                </a:lnTo>
                <a:lnTo>
                  <a:pt x="499821" y="456806"/>
                </a:lnTo>
                <a:lnTo>
                  <a:pt x="499351" y="462178"/>
                </a:lnTo>
                <a:lnTo>
                  <a:pt x="499249" y="683895"/>
                </a:lnTo>
                <a:lnTo>
                  <a:pt x="538721" y="683895"/>
                </a:lnTo>
                <a:lnTo>
                  <a:pt x="588810" y="668477"/>
                </a:lnTo>
                <a:lnTo>
                  <a:pt x="613003" y="634555"/>
                </a:lnTo>
                <a:lnTo>
                  <a:pt x="620649" y="600621"/>
                </a:lnTo>
                <a:lnTo>
                  <a:pt x="621118" y="585203"/>
                </a:lnTo>
                <a:lnTo>
                  <a:pt x="621118" y="508596"/>
                </a:lnTo>
                <a:lnTo>
                  <a:pt x="715149" y="508596"/>
                </a:lnTo>
                <a:lnTo>
                  <a:pt x="715149" y="130352"/>
                </a:lnTo>
                <a:lnTo>
                  <a:pt x="496404" y="4051"/>
                </a:lnTo>
                <a:lnTo>
                  <a:pt x="489026" y="1016"/>
                </a:lnTo>
                <a:lnTo>
                  <a:pt x="481241" y="0"/>
                </a:lnTo>
                <a:lnTo>
                  <a:pt x="473456" y="1016"/>
                </a:lnTo>
                <a:lnTo>
                  <a:pt x="15163" y="264388"/>
                </a:lnTo>
                <a:lnTo>
                  <a:pt x="0" y="290652"/>
                </a:lnTo>
                <a:lnTo>
                  <a:pt x="0" y="811339"/>
                </a:lnTo>
                <a:lnTo>
                  <a:pt x="466090" y="1097953"/>
                </a:lnTo>
                <a:lnTo>
                  <a:pt x="481241" y="1102004"/>
                </a:lnTo>
                <a:lnTo>
                  <a:pt x="489026" y="1100988"/>
                </a:lnTo>
                <a:lnTo>
                  <a:pt x="947331" y="837603"/>
                </a:lnTo>
                <a:lnTo>
                  <a:pt x="962494" y="811339"/>
                </a:lnTo>
                <a:lnTo>
                  <a:pt x="962494" y="782586"/>
                </a:lnTo>
                <a:lnTo>
                  <a:pt x="962494" y="508596"/>
                </a:lnTo>
                <a:lnTo>
                  <a:pt x="962494" y="319405"/>
                </a:lnTo>
                <a:lnTo>
                  <a:pt x="962494" y="290652"/>
                </a:lnTo>
                <a:close/>
              </a:path>
              <a:path w="3298825" h="1102360">
                <a:moveTo>
                  <a:pt x="1412760" y="717003"/>
                </a:moveTo>
                <a:lnTo>
                  <a:pt x="1219060" y="717003"/>
                </a:lnTo>
                <a:lnTo>
                  <a:pt x="1219060" y="378028"/>
                </a:lnTo>
                <a:lnTo>
                  <a:pt x="1156398" y="378028"/>
                </a:lnTo>
                <a:lnTo>
                  <a:pt x="1156398" y="776820"/>
                </a:lnTo>
                <a:lnTo>
                  <a:pt x="1412760" y="776820"/>
                </a:lnTo>
                <a:lnTo>
                  <a:pt x="1412760" y="717003"/>
                </a:lnTo>
                <a:close/>
              </a:path>
              <a:path w="3298825" h="1102360">
                <a:moveTo>
                  <a:pt x="1681937" y="603059"/>
                </a:moveTo>
                <a:lnTo>
                  <a:pt x="1673745" y="561365"/>
                </a:lnTo>
                <a:lnTo>
                  <a:pt x="1650606" y="527939"/>
                </a:lnTo>
                <a:lnTo>
                  <a:pt x="1614652" y="505726"/>
                </a:lnTo>
                <a:lnTo>
                  <a:pt x="1568005" y="497674"/>
                </a:lnTo>
                <a:lnTo>
                  <a:pt x="1521040" y="505688"/>
                </a:lnTo>
                <a:lnTo>
                  <a:pt x="1487170" y="523303"/>
                </a:lnTo>
                <a:lnTo>
                  <a:pt x="1466659" y="540931"/>
                </a:lnTo>
                <a:lnTo>
                  <a:pt x="1459763" y="548944"/>
                </a:lnTo>
                <a:lnTo>
                  <a:pt x="1496783" y="585965"/>
                </a:lnTo>
                <a:lnTo>
                  <a:pt x="1513928" y="564565"/>
                </a:lnTo>
                <a:lnTo>
                  <a:pt x="1527060" y="553580"/>
                </a:lnTo>
                <a:lnTo>
                  <a:pt x="1542859" y="549529"/>
                </a:lnTo>
                <a:lnTo>
                  <a:pt x="1568005" y="548944"/>
                </a:lnTo>
                <a:lnTo>
                  <a:pt x="1591322" y="552958"/>
                </a:lnTo>
                <a:lnTo>
                  <a:pt x="1609305" y="563892"/>
                </a:lnTo>
                <a:lnTo>
                  <a:pt x="1620875" y="580186"/>
                </a:lnTo>
                <a:lnTo>
                  <a:pt x="1624965" y="600214"/>
                </a:lnTo>
                <a:lnTo>
                  <a:pt x="1624965" y="645795"/>
                </a:lnTo>
                <a:lnTo>
                  <a:pt x="1624965" y="654342"/>
                </a:lnTo>
                <a:lnTo>
                  <a:pt x="1618957" y="686028"/>
                </a:lnTo>
                <a:lnTo>
                  <a:pt x="1602536" y="711301"/>
                </a:lnTo>
                <a:lnTo>
                  <a:pt x="1578102" y="728040"/>
                </a:lnTo>
                <a:lnTo>
                  <a:pt x="1548066" y="734098"/>
                </a:lnTo>
                <a:lnTo>
                  <a:pt x="1528927" y="731113"/>
                </a:lnTo>
                <a:lnTo>
                  <a:pt x="1514602" y="723061"/>
                </a:lnTo>
                <a:lnTo>
                  <a:pt x="1505610" y="711263"/>
                </a:lnTo>
                <a:lnTo>
                  <a:pt x="1502486" y="697064"/>
                </a:lnTo>
                <a:lnTo>
                  <a:pt x="1505165" y="684796"/>
                </a:lnTo>
                <a:lnTo>
                  <a:pt x="1513166" y="674065"/>
                </a:lnTo>
                <a:lnTo>
                  <a:pt x="1526527" y="665581"/>
                </a:lnTo>
                <a:lnTo>
                  <a:pt x="1545209" y="660031"/>
                </a:lnTo>
                <a:lnTo>
                  <a:pt x="1624965" y="645795"/>
                </a:lnTo>
                <a:lnTo>
                  <a:pt x="1624965" y="600214"/>
                </a:lnTo>
                <a:lnTo>
                  <a:pt x="1525282" y="617308"/>
                </a:lnTo>
                <a:lnTo>
                  <a:pt x="1467243" y="646150"/>
                </a:lnTo>
                <a:lnTo>
                  <a:pt x="1445514" y="702767"/>
                </a:lnTo>
                <a:lnTo>
                  <a:pt x="1452156" y="733247"/>
                </a:lnTo>
                <a:lnTo>
                  <a:pt x="1470799" y="758672"/>
                </a:lnTo>
                <a:lnTo>
                  <a:pt x="1499590" y="776071"/>
                </a:lnTo>
                <a:lnTo>
                  <a:pt x="1536674" y="782523"/>
                </a:lnTo>
                <a:lnTo>
                  <a:pt x="1575701" y="775398"/>
                </a:lnTo>
                <a:lnTo>
                  <a:pt x="1603248" y="759726"/>
                </a:lnTo>
                <a:lnTo>
                  <a:pt x="1619580" y="744067"/>
                </a:lnTo>
                <a:lnTo>
                  <a:pt x="1624965" y="736942"/>
                </a:lnTo>
                <a:lnTo>
                  <a:pt x="1624965" y="776820"/>
                </a:lnTo>
                <a:lnTo>
                  <a:pt x="1681937" y="776820"/>
                </a:lnTo>
                <a:lnTo>
                  <a:pt x="1681937" y="736942"/>
                </a:lnTo>
                <a:lnTo>
                  <a:pt x="1681937" y="734098"/>
                </a:lnTo>
                <a:lnTo>
                  <a:pt x="1681937" y="645795"/>
                </a:lnTo>
                <a:lnTo>
                  <a:pt x="1681937" y="603059"/>
                </a:lnTo>
                <a:close/>
              </a:path>
              <a:path w="3298825" h="1102360">
                <a:moveTo>
                  <a:pt x="2143226" y="614464"/>
                </a:moveTo>
                <a:lnTo>
                  <a:pt x="2135263" y="566166"/>
                </a:lnTo>
                <a:lnTo>
                  <a:pt x="2126831" y="551789"/>
                </a:lnTo>
                <a:lnTo>
                  <a:pt x="2121814" y="543255"/>
                </a:lnTo>
                <a:lnTo>
                  <a:pt x="2113673" y="529361"/>
                </a:lnTo>
                <a:lnTo>
                  <a:pt x="2081936" y="505904"/>
                </a:lnTo>
                <a:lnTo>
                  <a:pt x="2043518" y="497674"/>
                </a:lnTo>
                <a:lnTo>
                  <a:pt x="1999996" y="504786"/>
                </a:lnTo>
                <a:lnTo>
                  <a:pt x="1970887" y="520458"/>
                </a:lnTo>
                <a:lnTo>
                  <a:pt x="1954593" y="536130"/>
                </a:lnTo>
                <a:lnTo>
                  <a:pt x="1949526" y="543255"/>
                </a:lnTo>
                <a:lnTo>
                  <a:pt x="1933765" y="516902"/>
                </a:lnTo>
                <a:lnTo>
                  <a:pt x="1919617" y="503364"/>
                </a:lnTo>
                <a:lnTo>
                  <a:pt x="1899056" y="498386"/>
                </a:lnTo>
                <a:lnTo>
                  <a:pt x="1864067" y="497674"/>
                </a:lnTo>
                <a:lnTo>
                  <a:pt x="1827580" y="504786"/>
                </a:lnTo>
                <a:lnTo>
                  <a:pt x="1802828" y="520458"/>
                </a:lnTo>
                <a:lnTo>
                  <a:pt x="1788769" y="536130"/>
                </a:lnTo>
                <a:lnTo>
                  <a:pt x="1784311" y="543255"/>
                </a:lnTo>
                <a:lnTo>
                  <a:pt x="1784311" y="503364"/>
                </a:lnTo>
                <a:lnTo>
                  <a:pt x="1727339" y="503364"/>
                </a:lnTo>
                <a:lnTo>
                  <a:pt x="1727339" y="776820"/>
                </a:lnTo>
                <a:lnTo>
                  <a:pt x="1784311" y="776820"/>
                </a:lnTo>
                <a:lnTo>
                  <a:pt x="1784311" y="625856"/>
                </a:lnTo>
                <a:lnTo>
                  <a:pt x="1789341" y="595058"/>
                </a:lnTo>
                <a:lnTo>
                  <a:pt x="1803184" y="571728"/>
                </a:lnTo>
                <a:lnTo>
                  <a:pt x="1823974" y="556958"/>
                </a:lnTo>
                <a:lnTo>
                  <a:pt x="1849831" y="551789"/>
                </a:lnTo>
                <a:lnTo>
                  <a:pt x="1871954" y="555980"/>
                </a:lnTo>
                <a:lnTo>
                  <a:pt x="1890064" y="568172"/>
                </a:lnTo>
                <a:lnTo>
                  <a:pt x="1902294" y="587844"/>
                </a:lnTo>
                <a:lnTo>
                  <a:pt x="1906790" y="614464"/>
                </a:lnTo>
                <a:lnTo>
                  <a:pt x="1906790" y="776820"/>
                </a:lnTo>
                <a:lnTo>
                  <a:pt x="1963762" y="776820"/>
                </a:lnTo>
                <a:lnTo>
                  <a:pt x="1963762" y="625856"/>
                </a:lnTo>
                <a:lnTo>
                  <a:pt x="1968792" y="595058"/>
                </a:lnTo>
                <a:lnTo>
                  <a:pt x="1982635" y="571728"/>
                </a:lnTo>
                <a:lnTo>
                  <a:pt x="2003425" y="556958"/>
                </a:lnTo>
                <a:lnTo>
                  <a:pt x="2029282" y="551789"/>
                </a:lnTo>
                <a:lnTo>
                  <a:pt x="2051405" y="555980"/>
                </a:lnTo>
                <a:lnTo>
                  <a:pt x="2069515" y="568172"/>
                </a:lnTo>
                <a:lnTo>
                  <a:pt x="2081758" y="587844"/>
                </a:lnTo>
                <a:lnTo>
                  <a:pt x="2086254" y="614464"/>
                </a:lnTo>
                <a:lnTo>
                  <a:pt x="2086254" y="776820"/>
                </a:lnTo>
                <a:lnTo>
                  <a:pt x="2143226" y="776820"/>
                </a:lnTo>
                <a:lnTo>
                  <a:pt x="2143226" y="614464"/>
                </a:lnTo>
                <a:close/>
              </a:path>
              <a:path w="3298825" h="1102360">
                <a:moveTo>
                  <a:pt x="2469718" y="640092"/>
                </a:moveTo>
                <a:lnTo>
                  <a:pt x="2462949" y="593559"/>
                </a:lnTo>
                <a:lnTo>
                  <a:pt x="2444292" y="554278"/>
                </a:lnTo>
                <a:lnTo>
                  <a:pt x="2441981" y="551789"/>
                </a:lnTo>
                <a:lnTo>
                  <a:pt x="2434044" y="543255"/>
                </a:lnTo>
                <a:lnTo>
                  <a:pt x="2416187" y="524014"/>
                </a:lnTo>
                <a:lnTo>
                  <a:pt x="2412746" y="522109"/>
                </a:lnTo>
                <a:lnTo>
                  <a:pt x="2412746" y="640092"/>
                </a:lnTo>
                <a:lnTo>
                  <a:pt x="2406243" y="675525"/>
                </a:lnTo>
                <a:lnTo>
                  <a:pt x="2388539" y="703478"/>
                </a:lnTo>
                <a:lnTo>
                  <a:pt x="2362276" y="721804"/>
                </a:lnTo>
                <a:lnTo>
                  <a:pt x="2330145" y="728395"/>
                </a:lnTo>
                <a:lnTo>
                  <a:pt x="2298001" y="721804"/>
                </a:lnTo>
                <a:lnTo>
                  <a:pt x="2271750" y="703478"/>
                </a:lnTo>
                <a:lnTo>
                  <a:pt x="2254034" y="675525"/>
                </a:lnTo>
                <a:lnTo>
                  <a:pt x="2247531" y="640092"/>
                </a:lnTo>
                <a:lnTo>
                  <a:pt x="2254034" y="604672"/>
                </a:lnTo>
                <a:lnTo>
                  <a:pt x="2271750" y="576719"/>
                </a:lnTo>
                <a:lnTo>
                  <a:pt x="2298001" y="558380"/>
                </a:lnTo>
                <a:lnTo>
                  <a:pt x="2330145" y="551789"/>
                </a:lnTo>
                <a:lnTo>
                  <a:pt x="2362276" y="558380"/>
                </a:lnTo>
                <a:lnTo>
                  <a:pt x="2388539" y="576719"/>
                </a:lnTo>
                <a:lnTo>
                  <a:pt x="2406243" y="604672"/>
                </a:lnTo>
                <a:lnTo>
                  <a:pt x="2412746" y="640092"/>
                </a:lnTo>
                <a:lnTo>
                  <a:pt x="2412746" y="522109"/>
                </a:lnTo>
                <a:lnTo>
                  <a:pt x="2381123" y="504558"/>
                </a:lnTo>
                <a:lnTo>
                  <a:pt x="2341537" y="497674"/>
                </a:lnTo>
                <a:lnTo>
                  <a:pt x="2299208" y="504786"/>
                </a:lnTo>
                <a:lnTo>
                  <a:pt x="2269972" y="520458"/>
                </a:lnTo>
                <a:lnTo>
                  <a:pt x="2253005" y="536130"/>
                </a:lnTo>
                <a:lnTo>
                  <a:pt x="2247531" y="543255"/>
                </a:lnTo>
                <a:lnTo>
                  <a:pt x="2247531" y="378028"/>
                </a:lnTo>
                <a:lnTo>
                  <a:pt x="2190559" y="378028"/>
                </a:lnTo>
                <a:lnTo>
                  <a:pt x="2190559" y="776820"/>
                </a:lnTo>
                <a:lnTo>
                  <a:pt x="2247531" y="776820"/>
                </a:lnTo>
                <a:lnTo>
                  <a:pt x="2247531" y="736942"/>
                </a:lnTo>
                <a:lnTo>
                  <a:pt x="2265032" y="763295"/>
                </a:lnTo>
                <a:lnTo>
                  <a:pt x="2280653" y="776820"/>
                </a:lnTo>
                <a:lnTo>
                  <a:pt x="2303208" y="781812"/>
                </a:lnTo>
                <a:lnTo>
                  <a:pt x="2341537" y="782523"/>
                </a:lnTo>
                <a:lnTo>
                  <a:pt x="2381123" y="775639"/>
                </a:lnTo>
                <a:lnTo>
                  <a:pt x="2416187" y="756183"/>
                </a:lnTo>
                <a:lnTo>
                  <a:pt x="2434044" y="736942"/>
                </a:lnTo>
                <a:lnTo>
                  <a:pt x="2441981" y="728395"/>
                </a:lnTo>
                <a:lnTo>
                  <a:pt x="2444292" y="725919"/>
                </a:lnTo>
                <a:lnTo>
                  <a:pt x="2462949" y="686625"/>
                </a:lnTo>
                <a:lnTo>
                  <a:pt x="2469718" y="640092"/>
                </a:lnTo>
                <a:close/>
              </a:path>
              <a:path w="3298825" h="1102360">
                <a:moveTo>
                  <a:pt x="2771660" y="631545"/>
                </a:moveTo>
                <a:lnTo>
                  <a:pt x="2768650" y="611619"/>
                </a:lnTo>
                <a:lnTo>
                  <a:pt x="2765120" y="588098"/>
                </a:lnTo>
                <a:lnTo>
                  <a:pt x="2746679" y="551205"/>
                </a:lnTo>
                <a:lnTo>
                  <a:pt x="2744432" y="548944"/>
                </a:lnTo>
                <a:lnTo>
                  <a:pt x="2718130" y="522643"/>
                </a:lnTo>
                <a:lnTo>
                  <a:pt x="2711831" y="519506"/>
                </a:lnTo>
                <a:lnTo>
                  <a:pt x="2711831" y="611619"/>
                </a:lnTo>
                <a:lnTo>
                  <a:pt x="2558021" y="611619"/>
                </a:lnTo>
                <a:lnTo>
                  <a:pt x="2569273" y="586193"/>
                </a:lnTo>
                <a:lnTo>
                  <a:pt x="2586151" y="566394"/>
                </a:lnTo>
                <a:lnTo>
                  <a:pt x="2608884" y="553529"/>
                </a:lnTo>
                <a:lnTo>
                  <a:pt x="2637777" y="548944"/>
                </a:lnTo>
                <a:lnTo>
                  <a:pt x="2664968" y="553529"/>
                </a:lnTo>
                <a:lnTo>
                  <a:pt x="2686558" y="566394"/>
                </a:lnTo>
                <a:lnTo>
                  <a:pt x="2702268" y="586193"/>
                </a:lnTo>
                <a:lnTo>
                  <a:pt x="2711831" y="611619"/>
                </a:lnTo>
                <a:lnTo>
                  <a:pt x="2711831" y="519506"/>
                </a:lnTo>
                <a:lnTo>
                  <a:pt x="2681236" y="504215"/>
                </a:lnTo>
                <a:lnTo>
                  <a:pt x="2637777" y="497674"/>
                </a:lnTo>
                <a:lnTo>
                  <a:pt x="2593733" y="504825"/>
                </a:lnTo>
                <a:lnTo>
                  <a:pt x="2555417" y="524840"/>
                </a:lnTo>
                <a:lnTo>
                  <a:pt x="2525179" y="555510"/>
                </a:lnTo>
                <a:lnTo>
                  <a:pt x="2505329" y="594652"/>
                </a:lnTo>
                <a:lnTo>
                  <a:pt x="2498204" y="640092"/>
                </a:lnTo>
                <a:lnTo>
                  <a:pt x="2505354" y="685533"/>
                </a:lnTo>
                <a:lnTo>
                  <a:pt x="2525369" y="724687"/>
                </a:lnTo>
                <a:lnTo>
                  <a:pt x="2556040" y="755357"/>
                </a:lnTo>
                <a:lnTo>
                  <a:pt x="2595181" y="775360"/>
                </a:lnTo>
                <a:lnTo>
                  <a:pt x="2640622" y="782523"/>
                </a:lnTo>
                <a:lnTo>
                  <a:pt x="2692527" y="774509"/>
                </a:lnTo>
                <a:lnTo>
                  <a:pt x="2728925" y="756881"/>
                </a:lnTo>
                <a:lnTo>
                  <a:pt x="2750388" y="739254"/>
                </a:lnTo>
                <a:lnTo>
                  <a:pt x="2757411" y="731240"/>
                </a:lnTo>
                <a:lnTo>
                  <a:pt x="2754973" y="728395"/>
                </a:lnTo>
                <a:lnTo>
                  <a:pt x="2723235" y="691375"/>
                </a:lnTo>
                <a:lnTo>
                  <a:pt x="2704363" y="712774"/>
                </a:lnTo>
                <a:lnTo>
                  <a:pt x="2689758" y="723773"/>
                </a:lnTo>
                <a:lnTo>
                  <a:pt x="2671965" y="727824"/>
                </a:lnTo>
                <a:lnTo>
                  <a:pt x="2643467" y="728395"/>
                </a:lnTo>
                <a:lnTo>
                  <a:pt x="2611691" y="722922"/>
                </a:lnTo>
                <a:lnTo>
                  <a:pt x="2585796" y="708101"/>
                </a:lnTo>
                <a:lnTo>
                  <a:pt x="2567368" y="686333"/>
                </a:lnTo>
                <a:lnTo>
                  <a:pt x="2558021" y="660031"/>
                </a:lnTo>
                <a:lnTo>
                  <a:pt x="2768803" y="660031"/>
                </a:lnTo>
                <a:lnTo>
                  <a:pt x="2770454" y="653173"/>
                </a:lnTo>
                <a:lnTo>
                  <a:pt x="2771305" y="647928"/>
                </a:lnTo>
                <a:lnTo>
                  <a:pt x="2771610" y="641604"/>
                </a:lnTo>
                <a:lnTo>
                  <a:pt x="2771660" y="631545"/>
                </a:lnTo>
                <a:close/>
              </a:path>
              <a:path w="3298825" h="1102360">
                <a:moveTo>
                  <a:pt x="2967342" y="497674"/>
                </a:moveTo>
                <a:lnTo>
                  <a:pt x="2953105" y="497674"/>
                </a:lnTo>
                <a:lnTo>
                  <a:pt x="2917367" y="504342"/>
                </a:lnTo>
                <a:lnTo>
                  <a:pt x="2891510" y="519036"/>
                </a:lnTo>
                <a:lnTo>
                  <a:pt x="2875800" y="533730"/>
                </a:lnTo>
                <a:lnTo>
                  <a:pt x="2870504" y="540397"/>
                </a:lnTo>
                <a:lnTo>
                  <a:pt x="2870504" y="503364"/>
                </a:lnTo>
                <a:lnTo>
                  <a:pt x="2813532" y="503364"/>
                </a:lnTo>
                <a:lnTo>
                  <a:pt x="2813532" y="776820"/>
                </a:lnTo>
                <a:lnTo>
                  <a:pt x="2870504" y="776820"/>
                </a:lnTo>
                <a:lnTo>
                  <a:pt x="2870504" y="637247"/>
                </a:lnTo>
                <a:lnTo>
                  <a:pt x="2876461" y="603910"/>
                </a:lnTo>
                <a:lnTo>
                  <a:pt x="2892577" y="577786"/>
                </a:lnTo>
                <a:lnTo>
                  <a:pt x="2916161" y="560743"/>
                </a:lnTo>
                <a:lnTo>
                  <a:pt x="2944558" y="554647"/>
                </a:lnTo>
                <a:lnTo>
                  <a:pt x="2955950" y="554647"/>
                </a:lnTo>
                <a:lnTo>
                  <a:pt x="2967342" y="557491"/>
                </a:lnTo>
                <a:lnTo>
                  <a:pt x="2967342" y="554647"/>
                </a:lnTo>
                <a:lnTo>
                  <a:pt x="2967342" y="540397"/>
                </a:lnTo>
                <a:lnTo>
                  <a:pt x="2967342" y="497674"/>
                </a:lnTo>
                <a:close/>
              </a:path>
              <a:path w="3298825" h="1102360">
                <a:moveTo>
                  <a:pt x="3185757" y="719848"/>
                </a:moveTo>
                <a:lnTo>
                  <a:pt x="3177260" y="724789"/>
                </a:lnTo>
                <a:lnTo>
                  <a:pt x="3171164" y="727329"/>
                </a:lnTo>
                <a:lnTo>
                  <a:pt x="3164535" y="728268"/>
                </a:lnTo>
                <a:lnTo>
                  <a:pt x="3154426" y="728395"/>
                </a:lnTo>
                <a:lnTo>
                  <a:pt x="3137382" y="725728"/>
                </a:lnTo>
                <a:lnTo>
                  <a:pt x="3124873" y="717715"/>
                </a:lnTo>
                <a:lnTo>
                  <a:pt x="3117177" y="704367"/>
                </a:lnTo>
                <a:lnTo>
                  <a:pt x="3114548" y="685673"/>
                </a:lnTo>
                <a:lnTo>
                  <a:pt x="3114548" y="557491"/>
                </a:lnTo>
                <a:lnTo>
                  <a:pt x="3177209" y="557491"/>
                </a:lnTo>
                <a:lnTo>
                  <a:pt x="3177209" y="503364"/>
                </a:lnTo>
                <a:lnTo>
                  <a:pt x="3114548" y="503364"/>
                </a:lnTo>
                <a:lnTo>
                  <a:pt x="3114548" y="412216"/>
                </a:lnTo>
                <a:lnTo>
                  <a:pt x="3063265" y="412216"/>
                </a:lnTo>
                <a:lnTo>
                  <a:pt x="3063265" y="472033"/>
                </a:lnTo>
                <a:lnTo>
                  <a:pt x="3061665" y="486549"/>
                </a:lnTo>
                <a:lnTo>
                  <a:pt x="3056864" y="496252"/>
                </a:lnTo>
                <a:lnTo>
                  <a:pt x="3048851" y="501675"/>
                </a:lnTo>
                <a:lnTo>
                  <a:pt x="3037636" y="503364"/>
                </a:lnTo>
                <a:lnTo>
                  <a:pt x="3006306" y="503364"/>
                </a:lnTo>
                <a:lnTo>
                  <a:pt x="3006306" y="557491"/>
                </a:lnTo>
                <a:lnTo>
                  <a:pt x="3057575" y="557491"/>
                </a:lnTo>
                <a:lnTo>
                  <a:pt x="3057575" y="691375"/>
                </a:lnTo>
                <a:lnTo>
                  <a:pt x="3063316" y="730846"/>
                </a:lnTo>
                <a:lnTo>
                  <a:pt x="3080016" y="759383"/>
                </a:lnTo>
                <a:lnTo>
                  <a:pt x="3106851" y="776693"/>
                </a:lnTo>
                <a:lnTo>
                  <a:pt x="3143034" y="782523"/>
                </a:lnTo>
                <a:lnTo>
                  <a:pt x="3160522" y="781189"/>
                </a:lnTo>
                <a:lnTo>
                  <a:pt x="3174009" y="778243"/>
                </a:lnTo>
                <a:lnTo>
                  <a:pt x="3182683" y="775309"/>
                </a:lnTo>
                <a:lnTo>
                  <a:pt x="3185757" y="773976"/>
                </a:lnTo>
                <a:lnTo>
                  <a:pt x="3185757" y="728395"/>
                </a:lnTo>
                <a:lnTo>
                  <a:pt x="3185757" y="719848"/>
                </a:lnTo>
                <a:close/>
              </a:path>
              <a:path w="3298825" h="1102360">
                <a:moveTo>
                  <a:pt x="3292640" y="503364"/>
                </a:moveTo>
                <a:lnTo>
                  <a:pt x="3235668" y="503364"/>
                </a:lnTo>
                <a:lnTo>
                  <a:pt x="3235668" y="776820"/>
                </a:lnTo>
                <a:lnTo>
                  <a:pt x="3292640" y="776820"/>
                </a:lnTo>
                <a:lnTo>
                  <a:pt x="3292640" y="503364"/>
                </a:lnTo>
                <a:close/>
              </a:path>
              <a:path w="3298825" h="1102360">
                <a:moveTo>
                  <a:pt x="3298329" y="417918"/>
                </a:moveTo>
                <a:lnTo>
                  <a:pt x="3295396" y="404164"/>
                </a:lnTo>
                <a:lnTo>
                  <a:pt x="3287649" y="393344"/>
                </a:lnTo>
                <a:lnTo>
                  <a:pt x="3276701" y="386270"/>
                </a:lnTo>
                <a:lnTo>
                  <a:pt x="3264141" y="383730"/>
                </a:lnTo>
                <a:lnTo>
                  <a:pt x="3251593" y="386270"/>
                </a:lnTo>
                <a:lnTo>
                  <a:pt x="3240646" y="393344"/>
                </a:lnTo>
                <a:lnTo>
                  <a:pt x="3232899" y="404164"/>
                </a:lnTo>
                <a:lnTo>
                  <a:pt x="3229965" y="417918"/>
                </a:lnTo>
                <a:lnTo>
                  <a:pt x="3232899" y="431660"/>
                </a:lnTo>
                <a:lnTo>
                  <a:pt x="3240646" y="442480"/>
                </a:lnTo>
                <a:lnTo>
                  <a:pt x="3251593" y="449554"/>
                </a:lnTo>
                <a:lnTo>
                  <a:pt x="3264141" y="452094"/>
                </a:lnTo>
                <a:lnTo>
                  <a:pt x="3276701" y="449554"/>
                </a:lnTo>
                <a:lnTo>
                  <a:pt x="3287649" y="442480"/>
                </a:lnTo>
                <a:lnTo>
                  <a:pt x="3295396" y="431660"/>
                </a:lnTo>
                <a:lnTo>
                  <a:pt x="3298329" y="417918"/>
                </a:lnTo>
                <a:close/>
              </a:path>
            </a:pathLst>
          </a:custGeom>
          <a:solidFill>
            <a:srgbClr val="F7FCFB"/>
          </a:solidFill>
        </p:spPr>
        <p:txBody>
          <a:bodyPr wrap="square" lIns="0" tIns="0" rIns="0" bIns="0" rtlCol="0"/>
          <a:lstStyle/>
          <a:p>
            <a:endParaRPr/>
          </a:p>
        </p:txBody>
      </p:sp>
    </p:spTree>
    <p:extLst>
      <p:ext uri="{BB962C8B-B14F-4D97-AF65-F5344CB8AC3E}">
        <p14:creationId xmlns:p14="http://schemas.microsoft.com/office/powerpoint/2010/main" val="3048093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F19DD344-8638-45E2-A2AB-8D1044F2DD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6" name="Rettangolo 5">
            <a:extLst>
              <a:ext uri="{FF2B5EF4-FFF2-40B4-BE49-F238E27FC236}">
                <a16:creationId xmlns:a16="http://schemas.microsoft.com/office/drawing/2014/main" id="{23DA0A50-DE1A-4D12-9FE1-4BBFE46EAB64}"/>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7" name="Rettangolo 6">
            <a:extLst>
              <a:ext uri="{FF2B5EF4-FFF2-40B4-BE49-F238E27FC236}">
                <a16:creationId xmlns:a16="http://schemas.microsoft.com/office/drawing/2014/main" id="{02A5EEEA-B843-4642-990F-BD76188BD9D7}"/>
              </a:ext>
            </a:extLst>
          </p:cNvPr>
          <p:cNvSpPr/>
          <p:nvPr/>
        </p:nvSpPr>
        <p:spPr>
          <a:xfrm>
            <a:off x="997526" y="1322878"/>
            <a:ext cx="6178395" cy="4662815"/>
          </a:xfrm>
          <a:prstGeom prst="rect">
            <a:avLst/>
          </a:prstGeom>
        </p:spPr>
        <p:txBody>
          <a:bodyPr wrap="square">
            <a:spAutoFit/>
          </a:bodyPr>
          <a:lstStyle/>
          <a:p>
            <a:pPr marL="347472" indent="-347472">
              <a:lnSpc>
                <a:spcPct val="150000"/>
              </a:lnSpc>
              <a:spcBef>
                <a:spcPts val="0"/>
              </a:spcBef>
              <a:spcAft>
                <a:spcPts val="0"/>
              </a:spcAft>
            </a:pPr>
            <a:r>
              <a:rPr lang="en-GB" b="1" dirty="0">
                <a:solidFill>
                  <a:srgbClr val="00385B"/>
                </a:solidFill>
                <a:latin typeface="TT Norms Pro" panose="02000503030000020003" pitchFamily="2" charset="0"/>
                <a:cs typeface="Arial" pitchFamily="34" charset="0"/>
              </a:rPr>
              <a:t>Rheological definitions</a:t>
            </a:r>
          </a:p>
          <a:p>
            <a:pPr marL="347472" indent="-347472">
              <a:lnSpc>
                <a:spcPct val="150000"/>
              </a:lnSpc>
              <a:spcBef>
                <a:spcPts val="0"/>
              </a:spcBef>
              <a:spcAft>
                <a:spcPts val="0"/>
              </a:spcAft>
            </a:pPr>
            <a:endParaRPr lang="en-GB" dirty="0">
              <a:solidFill>
                <a:srgbClr val="00385B"/>
              </a:solidFill>
              <a:latin typeface="TT Norms Pro" panose="02000503030000020003" pitchFamily="2" charset="0"/>
              <a:cs typeface="Arial" pitchFamily="34" charset="0"/>
            </a:endParaRP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We can describe the rheological behaviour of glaze slips in a graphical way by two kinds of flow curves showing:</a:t>
            </a:r>
          </a:p>
          <a:p>
            <a:pPr marL="347472" indent="-347472">
              <a:lnSpc>
                <a:spcPct val="150000"/>
              </a:lnSpc>
              <a:spcBef>
                <a:spcPts val="0"/>
              </a:spcBef>
              <a:spcAft>
                <a:spcPts val="0"/>
              </a:spcAft>
            </a:pPr>
            <a:endParaRPr lang="en-GB" dirty="0">
              <a:solidFill>
                <a:srgbClr val="00385B"/>
              </a:solidFill>
              <a:latin typeface="TT Norms Pro" panose="02000503030000020003" pitchFamily="2" charset="0"/>
              <a:cs typeface="Arial" pitchFamily="34" charset="0"/>
            </a:endParaRPr>
          </a:p>
          <a:p>
            <a:pPr>
              <a:lnSpc>
                <a:spcPct val="150000"/>
              </a:lnSpc>
            </a:pPr>
            <a:r>
              <a:rPr lang="en-US" dirty="0">
                <a:solidFill>
                  <a:srgbClr val="00385B"/>
                </a:solidFill>
                <a:latin typeface="TT Norms Pro" panose="02000503030000020003" pitchFamily="2" charset="0"/>
                <a:cs typeface="Arial" pitchFamily="34" charset="0"/>
              </a:rPr>
              <a:t> - the relation between viscosity and shear rate (the speed of the flow) where the viscosity is the ratio between force and speed</a:t>
            </a:r>
            <a:endParaRPr lang="it-IT" dirty="0">
              <a:solidFill>
                <a:srgbClr val="00385B"/>
              </a:solidFill>
              <a:latin typeface="TT Norms Pro" panose="02000503030000020003" pitchFamily="2" charset="0"/>
              <a:cs typeface="Arial" pitchFamily="34" charset="0"/>
            </a:endParaRPr>
          </a:p>
          <a:p>
            <a:pPr>
              <a:lnSpc>
                <a:spcPct val="150000"/>
              </a:lnSpc>
            </a:pPr>
            <a:endParaRPr lang="en-US" dirty="0">
              <a:solidFill>
                <a:srgbClr val="00385B"/>
              </a:solidFill>
              <a:latin typeface="TT Norms Pro" panose="02000503030000020003" pitchFamily="2" charset="0"/>
              <a:cs typeface="Arial" pitchFamily="34" charset="0"/>
            </a:endParaRPr>
          </a:p>
          <a:p>
            <a:pPr>
              <a:lnSpc>
                <a:spcPct val="150000"/>
              </a:lnSpc>
            </a:pPr>
            <a:r>
              <a:rPr lang="en-US" dirty="0">
                <a:solidFill>
                  <a:srgbClr val="00385B"/>
                </a:solidFill>
                <a:latin typeface="TT Norms Pro" panose="02000503030000020003" pitchFamily="2" charset="0"/>
                <a:cs typeface="Arial" pitchFamily="34" charset="0"/>
              </a:rPr>
              <a:t>- the relation between the shear stress (the impelled force) and the shear rate (the resulting speed of the flow)</a:t>
            </a:r>
            <a:endParaRPr lang="it-IT" dirty="0">
              <a:solidFill>
                <a:srgbClr val="00385B"/>
              </a:solidFill>
              <a:latin typeface="TT Norms Pro" panose="02000503030000020003" pitchFamily="2" charset="0"/>
              <a:cs typeface="Arial" pitchFamily="34" charset="0"/>
            </a:endParaRPr>
          </a:p>
        </p:txBody>
      </p:sp>
      <p:pic>
        <p:nvPicPr>
          <p:cNvPr id="5" name="Immagine 4"/>
          <p:cNvPicPr>
            <a:picLocks noChangeAspect="1"/>
          </p:cNvPicPr>
          <p:nvPr/>
        </p:nvPicPr>
        <p:blipFill rotWithShape="1">
          <a:blip r:embed="rId3"/>
          <a:srcRect l="507" r="24879"/>
          <a:stretch/>
        </p:blipFill>
        <p:spPr>
          <a:xfrm>
            <a:off x="7593759" y="1166750"/>
            <a:ext cx="4117828" cy="3689872"/>
          </a:xfrm>
          <a:prstGeom prst="rect">
            <a:avLst/>
          </a:prstGeom>
        </p:spPr>
      </p:pic>
    </p:spTree>
    <p:extLst>
      <p:ext uri="{BB962C8B-B14F-4D97-AF65-F5344CB8AC3E}">
        <p14:creationId xmlns:p14="http://schemas.microsoft.com/office/powerpoint/2010/main" val="1508683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96FF247-E95F-44AE-A5C6-C249B6D06E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6" name="Rettangolo 5">
            <a:extLst>
              <a:ext uri="{FF2B5EF4-FFF2-40B4-BE49-F238E27FC236}">
                <a16:creationId xmlns:a16="http://schemas.microsoft.com/office/drawing/2014/main" id="{D44C7AC4-B6FE-49F7-AA7B-C4C836983C0C}"/>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7" name="Rettangolo 6">
            <a:extLst>
              <a:ext uri="{FF2B5EF4-FFF2-40B4-BE49-F238E27FC236}">
                <a16:creationId xmlns:a16="http://schemas.microsoft.com/office/drawing/2014/main" id="{26C4B61E-6DC9-4013-B86D-BE173B2E3221}"/>
              </a:ext>
            </a:extLst>
          </p:cNvPr>
          <p:cNvSpPr/>
          <p:nvPr/>
        </p:nvSpPr>
        <p:spPr>
          <a:xfrm>
            <a:off x="1101190" y="1995052"/>
            <a:ext cx="6096000" cy="1304203"/>
          </a:xfrm>
          <a:prstGeom prst="rect">
            <a:avLst/>
          </a:prstGeom>
        </p:spPr>
        <p:txBody>
          <a:bodyPr>
            <a:spAutoFit/>
          </a:bodyPr>
          <a:lstStyle/>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Rheological definitions</a:t>
            </a: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FLOW CURVE 1</a:t>
            </a: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Viscosity v/s Shear Rate</a:t>
            </a:r>
          </a:p>
        </p:txBody>
      </p:sp>
      <p:pic>
        <p:nvPicPr>
          <p:cNvPr id="8" name="Picture 16">
            <a:extLst>
              <a:ext uri="{FF2B5EF4-FFF2-40B4-BE49-F238E27FC236}">
                <a16:creationId xmlns:a16="http://schemas.microsoft.com/office/drawing/2014/main" id="{C879ECB9-5334-4F57-9B55-778A2BFA6D77}"/>
              </a:ext>
            </a:extLst>
          </p:cNvPr>
          <p:cNvPicPr>
            <a:picLocks noChangeAspect="1" noChangeArrowheads="1"/>
          </p:cNvPicPr>
          <p:nvPr/>
        </p:nvPicPr>
        <p:blipFill>
          <a:blip r:embed="rId3"/>
          <a:srcRect/>
          <a:stretch>
            <a:fillRect/>
          </a:stretch>
        </p:blipFill>
        <p:spPr bwMode="auto">
          <a:xfrm>
            <a:off x="5306454" y="1589325"/>
            <a:ext cx="5827464" cy="3629025"/>
          </a:xfrm>
          <a:prstGeom prst="rect">
            <a:avLst/>
          </a:prstGeom>
          <a:noFill/>
          <a:ln w="9525">
            <a:noFill/>
            <a:miter lim="800000"/>
            <a:headEnd/>
            <a:tailEnd/>
          </a:ln>
          <a:effectLst/>
        </p:spPr>
      </p:pic>
    </p:spTree>
    <p:extLst>
      <p:ext uri="{BB962C8B-B14F-4D97-AF65-F5344CB8AC3E}">
        <p14:creationId xmlns:p14="http://schemas.microsoft.com/office/powerpoint/2010/main" val="181891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A997EDEC-A281-4219-BB16-FE6879EA150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CAB69F3F-1DDB-4F87-BE8A-77E6BCE04575}"/>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4FA5758F-824D-45C2-832E-87FED4F00952}"/>
              </a:ext>
            </a:extLst>
          </p:cNvPr>
          <p:cNvSpPr/>
          <p:nvPr/>
        </p:nvSpPr>
        <p:spPr>
          <a:xfrm>
            <a:off x="997526" y="1595382"/>
            <a:ext cx="5098474" cy="1719702"/>
          </a:xfrm>
          <a:prstGeom prst="rect">
            <a:avLst/>
          </a:prstGeom>
        </p:spPr>
        <p:txBody>
          <a:bodyPr wrap="square">
            <a:spAutoFit/>
          </a:bodyPr>
          <a:lstStyle/>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Rheological definitions</a:t>
            </a: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FLOW CURVE 2</a:t>
            </a: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Yield Point approximation:</a:t>
            </a:r>
          </a:p>
          <a:p>
            <a:pPr marL="347472" indent="-347472">
              <a:lnSpc>
                <a:spcPct val="150000"/>
              </a:lnSpc>
              <a:spcBef>
                <a:spcPts val="0"/>
              </a:spcBef>
              <a:spcAft>
                <a:spcPts val="0"/>
              </a:spcAft>
            </a:pPr>
            <a:r>
              <a:rPr lang="en-GB" dirty="0">
                <a:solidFill>
                  <a:srgbClr val="00385B"/>
                </a:solidFill>
                <a:latin typeface="TT Norms Pro" panose="02000503030000020003" pitchFamily="2" charset="0"/>
                <a:cs typeface="Arial" pitchFamily="34" charset="0"/>
              </a:rPr>
              <a:t>Rate v/s Stress</a:t>
            </a:r>
          </a:p>
        </p:txBody>
      </p:sp>
      <p:pic>
        <p:nvPicPr>
          <p:cNvPr id="7" name="Picture 8">
            <a:extLst>
              <a:ext uri="{FF2B5EF4-FFF2-40B4-BE49-F238E27FC236}">
                <a16:creationId xmlns:a16="http://schemas.microsoft.com/office/drawing/2014/main" id="{9C01A538-0853-450A-A204-FB4A05E2DDA9}"/>
              </a:ext>
            </a:extLst>
          </p:cNvPr>
          <p:cNvPicPr>
            <a:picLocks noChangeAspect="1" noChangeArrowheads="1"/>
          </p:cNvPicPr>
          <p:nvPr/>
        </p:nvPicPr>
        <p:blipFill>
          <a:blip r:embed="rId3"/>
          <a:srcRect/>
          <a:stretch>
            <a:fillRect/>
          </a:stretch>
        </p:blipFill>
        <p:spPr bwMode="auto">
          <a:xfrm>
            <a:off x="5589217" y="1639904"/>
            <a:ext cx="5883918" cy="3677366"/>
          </a:xfrm>
          <a:prstGeom prst="rect">
            <a:avLst/>
          </a:prstGeom>
          <a:noFill/>
          <a:ln w="9525">
            <a:noFill/>
            <a:miter lim="800000"/>
            <a:headEnd/>
            <a:tailEnd/>
          </a:ln>
          <a:effectLst/>
        </p:spPr>
      </p:pic>
    </p:spTree>
    <p:extLst>
      <p:ext uri="{BB962C8B-B14F-4D97-AF65-F5344CB8AC3E}">
        <p14:creationId xmlns:p14="http://schemas.microsoft.com/office/powerpoint/2010/main" val="10259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4AD0FAC3-881A-426B-93F9-C60A06FFA8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55FE60EF-DEB6-4C66-879B-25FB64F56464}"/>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E458A6EB-EDB1-4A7F-8AFC-7F2CB00E23DC}"/>
              </a:ext>
            </a:extLst>
          </p:cNvPr>
          <p:cNvSpPr/>
          <p:nvPr/>
        </p:nvSpPr>
        <p:spPr>
          <a:xfrm>
            <a:off x="1064138" y="1171488"/>
            <a:ext cx="6868736" cy="2169825"/>
          </a:xfrm>
          <a:prstGeom prst="rect">
            <a:avLst/>
          </a:prstGeom>
        </p:spPr>
        <p:txBody>
          <a:bodyPr wrap="square">
            <a:spAutoFit/>
          </a:bodyPr>
          <a:lstStyle/>
          <a:p>
            <a:pPr marL="347472" indent="-347472">
              <a:lnSpc>
                <a:spcPct val="150000"/>
              </a:lnSpc>
              <a:spcBef>
                <a:spcPts val="0"/>
              </a:spcBef>
              <a:spcAft>
                <a:spcPts val="0"/>
              </a:spcAft>
            </a:pPr>
            <a:r>
              <a:rPr lang="en-GB" b="1" dirty="0">
                <a:solidFill>
                  <a:srgbClr val="00385B"/>
                </a:solidFill>
                <a:latin typeface="TT Norms Pro" panose="02000503030000020003" pitchFamily="2" charset="0"/>
                <a:cs typeface="Arial" pitchFamily="34" charset="0"/>
              </a:rPr>
              <a:t>Settling the wet glaze </a:t>
            </a:r>
            <a:endParaRPr lang="en-GB" dirty="0">
              <a:solidFill>
                <a:srgbClr val="00385B"/>
              </a:solidFill>
              <a:latin typeface="TT Norms Pro" panose="02000503030000020003" pitchFamily="2" charset="0"/>
              <a:cs typeface="Arial" pitchFamily="34" charset="0"/>
            </a:endParaRPr>
          </a:p>
          <a:p>
            <a:pPr>
              <a:lnSpc>
                <a:spcPct val="150000"/>
              </a:lnSpc>
            </a:pPr>
            <a:r>
              <a:rPr lang="en-GB" dirty="0">
                <a:solidFill>
                  <a:srgbClr val="00385B"/>
                </a:solidFill>
                <a:latin typeface="TT Norms Pro" panose="02000503030000020003" pitchFamily="2" charset="0"/>
                <a:cs typeface="Arial" pitchFamily="34" charset="0"/>
              </a:rPr>
              <a:t>When sprayed glaze slip reaches the surface of the items to be glazed, it loose water by absorption driven by the ceramic body and passes to a gelled phase. Let’s examine this process step by step:</a:t>
            </a:r>
          </a:p>
        </p:txBody>
      </p:sp>
      <p:pic>
        <p:nvPicPr>
          <p:cNvPr id="7" name="Picture 6">
            <a:extLst>
              <a:ext uri="{FF2B5EF4-FFF2-40B4-BE49-F238E27FC236}">
                <a16:creationId xmlns:a16="http://schemas.microsoft.com/office/drawing/2014/main" id="{7D8F7487-A962-44EB-8AD9-E214E15082BF}"/>
              </a:ext>
            </a:extLst>
          </p:cNvPr>
          <p:cNvPicPr>
            <a:picLocks noChangeAspect="1" noChangeArrowheads="1"/>
          </p:cNvPicPr>
          <p:nvPr/>
        </p:nvPicPr>
        <p:blipFill>
          <a:blip r:embed="rId3"/>
          <a:srcRect/>
          <a:stretch>
            <a:fillRect/>
          </a:stretch>
        </p:blipFill>
        <p:spPr bwMode="auto">
          <a:xfrm>
            <a:off x="8593945" y="3358702"/>
            <a:ext cx="2549902" cy="2308966"/>
          </a:xfrm>
          <a:prstGeom prst="rect">
            <a:avLst/>
          </a:prstGeom>
          <a:noFill/>
          <a:ln w="9525">
            <a:solidFill>
              <a:srgbClr val="FF9900"/>
            </a:solidFill>
            <a:miter lim="800000"/>
            <a:headEnd/>
            <a:tailEnd/>
          </a:ln>
          <a:effectLst/>
        </p:spPr>
      </p:pic>
      <p:sp>
        <p:nvSpPr>
          <p:cNvPr id="8" name="Text Box 7">
            <a:extLst>
              <a:ext uri="{FF2B5EF4-FFF2-40B4-BE49-F238E27FC236}">
                <a16:creationId xmlns:a16="http://schemas.microsoft.com/office/drawing/2014/main" id="{1B4F7789-E45D-4A75-BF6E-E8D1CB901188}"/>
              </a:ext>
            </a:extLst>
          </p:cNvPr>
          <p:cNvSpPr txBox="1">
            <a:spLocks noChangeArrowheads="1"/>
          </p:cNvSpPr>
          <p:nvPr/>
        </p:nvSpPr>
        <p:spPr bwMode="auto">
          <a:xfrm>
            <a:off x="1161028" y="3341313"/>
            <a:ext cx="6559899" cy="2308966"/>
          </a:xfrm>
          <a:prstGeom prst="rect">
            <a:avLst/>
          </a:prstGeom>
          <a:solidFill>
            <a:srgbClr val="FFFFFF"/>
          </a:solidFill>
          <a:ln w="9525">
            <a:solidFill>
              <a:srgbClr val="FF9900"/>
            </a:solidFill>
            <a:miter lim="800000"/>
            <a:headEnd/>
            <a:tailEnd/>
          </a:ln>
          <a:effectLst/>
        </p:spPr>
        <p:txBody>
          <a:bodyPr wrap="square" lIns="92075" tIns="46038" rIns="92075" bIns="46038">
            <a:spAutoFit/>
          </a:bodyPr>
          <a:lstStyle/>
          <a:p>
            <a:pPr marL="180000" algn="just" defTabSz="762000">
              <a:spcBef>
                <a:spcPct val="0"/>
              </a:spcBef>
              <a:buFontTx/>
              <a:buNone/>
            </a:pPr>
            <a:endParaRPr lang="en-US" b="0" dirty="0">
              <a:solidFill>
                <a:srgbClr val="00385B"/>
              </a:solidFill>
              <a:latin typeface="Arial" pitchFamily="34" charset="0"/>
              <a:cs typeface="Arial" pitchFamily="34" charset="0"/>
            </a:endParaRP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The liquid glaze slip reaches the surface. </a:t>
            </a: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As a liquid, it can level itself (good) or run</a:t>
            </a: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down (bad).</a:t>
            </a:r>
          </a:p>
          <a:p>
            <a:pPr marL="180000" algn="just" defTabSz="762000">
              <a:spcBef>
                <a:spcPct val="0"/>
              </a:spcBef>
              <a:buFontTx/>
              <a:buNone/>
            </a:pPr>
            <a:endParaRPr lang="en-US" b="0" dirty="0">
              <a:solidFill>
                <a:srgbClr val="00385B"/>
              </a:solidFill>
              <a:latin typeface="TT Norms Pro" panose="02000503030000020003" pitchFamily="2" charset="0"/>
              <a:cs typeface="Arial" pitchFamily="34" charset="0"/>
            </a:endParaRP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The rheological properties are important</a:t>
            </a: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 to reduce or eliminate dropping</a:t>
            </a:r>
            <a:r>
              <a:rPr lang="en-US" dirty="0">
                <a:solidFill>
                  <a:srgbClr val="00385B"/>
                </a:solidFill>
                <a:latin typeface="TT Norms Pro" panose="02000503030000020003" pitchFamily="2" charset="0"/>
                <a:cs typeface="Arial" pitchFamily="34" charset="0"/>
              </a:rPr>
              <a:t>.</a:t>
            </a:r>
            <a:endParaRPr lang="en-US" b="0" dirty="0">
              <a:solidFill>
                <a:srgbClr val="00385B"/>
              </a:solidFill>
              <a:latin typeface="TT Norms Pro" panose="02000503030000020003" pitchFamily="2" charset="0"/>
              <a:cs typeface="Arial" pitchFamily="34" charset="0"/>
            </a:endParaRPr>
          </a:p>
          <a:p>
            <a:pPr marL="342900" indent="-342900" algn="just" defTabSz="762000">
              <a:spcBef>
                <a:spcPct val="0"/>
              </a:spcBef>
              <a:buFontTx/>
              <a:buNone/>
            </a:pPr>
            <a:endParaRPr lang="en-US" b="0" dirty="0">
              <a:solidFill>
                <a:srgbClr val="00385B"/>
              </a:solidFill>
              <a:latin typeface="Arial" pitchFamily="34" charset="0"/>
              <a:cs typeface="Arial" pitchFamily="34" charset="0"/>
            </a:endParaRPr>
          </a:p>
        </p:txBody>
      </p:sp>
    </p:spTree>
    <p:extLst>
      <p:ext uri="{BB962C8B-B14F-4D97-AF65-F5344CB8AC3E}">
        <p14:creationId xmlns:p14="http://schemas.microsoft.com/office/powerpoint/2010/main" val="1500321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1EB31D11-A106-4455-BC14-ABD36D55D8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2E92855C-97B8-4C6A-B46D-DC3899F19255}"/>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15D979D2-45EB-4DB1-9EEF-C4475BDE0052}"/>
              </a:ext>
            </a:extLst>
          </p:cNvPr>
          <p:cNvSpPr/>
          <p:nvPr/>
        </p:nvSpPr>
        <p:spPr>
          <a:xfrm>
            <a:off x="997526" y="1322878"/>
            <a:ext cx="2568332" cy="369332"/>
          </a:xfrm>
          <a:prstGeom prst="rect">
            <a:avLst/>
          </a:prstGeom>
        </p:spPr>
        <p:txBody>
          <a:bodyPr wrap="none">
            <a:spAutoFit/>
          </a:bodyPr>
          <a:lstStyle/>
          <a:p>
            <a:pPr marL="347472" indent="-347472">
              <a:spcBef>
                <a:spcPts val="0"/>
              </a:spcBef>
              <a:spcAft>
                <a:spcPts val="0"/>
              </a:spcAft>
            </a:pPr>
            <a:r>
              <a:rPr lang="en-GB" b="1" dirty="0">
                <a:solidFill>
                  <a:srgbClr val="00385B"/>
                </a:solidFill>
                <a:latin typeface="TT Norms Pro" panose="02000503030000020003" pitchFamily="2" charset="0"/>
                <a:cs typeface="Arial" pitchFamily="34" charset="0"/>
              </a:rPr>
              <a:t>Settling the wet glaze </a:t>
            </a:r>
          </a:p>
        </p:txBody>
      </p:sp>
      <p:pic>
        <p:nvPicPr>
          <p:cNvPr id="7" name="Picture 10">
            <a:extLst>
              <a:ext uri="{FF2B5EF4-FFF2-40B4-BE49-F238E27FC236}">
                <a16:creationId xmlns:a16="http://schemas.microsoft.com/office/drawing/2014/main" id="{1824446D-041F-4C88-8137-093946A2BA5F}"/>
              </a:ext>
            </a:extLst>
          </p:cNvPr>
          <p:cNvPicPr>
            <a:picLocks noChangeAspect="1" noChangeArrowheads="1"/>
          </p:cNvPicPr>
          <p:nvPr/>
        </p:nvPicPr>
        <p:blipFill>
          <a:blip r:embed="rId3"/>
          <a:srcRect/>
          <a:stretch>
            <a:fillRect/>
          </a:stretch>
        </p:blipFill>
        <p:spPr bwMode="auto">
          <a:xfrm>
            <a:off x="8131057" y="2254391"/>
            <a:ext cx="2994536" cy="2657475"/>
          </a:xfrm>
          <a:prstGeom prst="rect">
            <a:avLst/>
          </a:prstGeom>
          <a:noFill/>
          <a:ln w="9525">
            <a:solidFill>
              <a:srgbClr val="FF9900"/>
            </a:solidFill>
            <a:miter lim="800000"/>
            <a:headEnd/>
            <a:tailEnd/>
          </a:ln>
          <a:effectLst/>
        </p:spPr>
      </p:pic>
      <p:sp>
        <p:nvSpPr>
          <p:cNvPr id="8" name="Text Box 11">
            <a:extLst>
              <a:ext uri="{FF2B5EF4-FFF2-40B4-BE49-F238E27FC236}">
                <a16:creationId xmlns:a16="http://schemas.microsoft.com/office/drawing/2014/main" id="{46D190F3-573E-4D85-B76D-4AD1CC1DD415}"/>
              </a:ext>
            </a:extLst>
          </p:cNvPr>
          <p:cNvSpPr txBox="1">
            <a:spLocks noChangeArrowheads="1"/>
          </p:cNvSpPr>
          <p:nvPr/>
        </p:nvSpPr>
        <p:spPr bwMode="auto">
          <a:xfrm>
            <a:off x="1112164" y="2254391"/>
            <a:ext cx="6228847" cy="2339744"/>
          </a:xfrm>
          <a:prstGeom prst="rect">
            <a:avLst/>
          </a:prstGeom>
          <a:solidFill>
            <a:srgbClr val="FFFFFF"/>
          </a:solidFill>
          <a:ln w="9525">
            <a:solidFill>
              <a:srgbClr val="FF9900"/>
            </a:solidFill>
            <a:miter lim="800000"/>
            <a:headEnd/>
            <a:tailEnd/>
          </a:ln>
          <a:effectLst/>
        </p:spPr>
        <p:txBody>
          <a:bodyPr wrap="square" lIns="92075" tIns="46038" rIns="92075" bIns="46038">
            <a:spAutoFit/>
          </a:bodyPr>
          <a:lstStyle/>
          <a:p>
            <a:pPr marL="180000" algn="just" defTabSz="762000">
              <a:spcBef>
                <a:spcPct val="0"/>
              </a:spcBef>
              <a:buFontTx/>
              <a:buNone/>
            </a:pPr>
            <a:endParaRPr lang="en-US" sz="2000" dirty="0">
              <a:solidFill>
                <a:srgbClr val="00385B"/>
              </a:solidFill>
              <a:latin typeface="Verdana" pitchFamily="34" charset="0"/>
            </a:endParaRPr>
          </a:p>
          <a:p>
            <a:pPr marL="180000" algn="just" defTabSz="762000">
              <a:spcBef>
                <a:spcPct val="0"/>
              </a:spcBef>
              <a:buFontTx/>
              <a:buNone/>
            </a:pPr>
            <a:endParaRPr lang="en-US" b="0" dirty="0">
              <a:solidFill>
                <a:srgbClr val="00385B"/>
              </a:solidFill>
              <a:latin typeface="TT Norms Pro" panose="02000503030000020003" pitchFamily="2" charset="0"/>
              <a:cs typeface="Arial" pitchFamily="34" charset="0"/>
            </a:endParaRP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Water starts to be absorbed by the body and the slip turn more or less quickly in a gelled phase, where it is not any longer possible for the glaze to move for leveling or dropping.</a:t>
            </a:r>
          </a:p>
          <a:p>
            <a:pPr marL="180000" algn="just" defTabSz="762000">
              <a:spcBef>
                <a:spcPct val="0"/>
              </a:spcBef>
              <a:buFontTx/>
              <a:buNone/>
            </a:pPr>
            <a:endParaRPr lang="en-US" b="0" dirty="0">
              <a:solidFill>
                <a:srgbClr val="00385B"/>
              </a:solidFill>
              <a:latin typeface="Arial" pitchFamily="34" charset="0"/>
              <a:cs typeface="Arial" pitchFamily="34" charset="0"/>
            </a:endParaRPr>
          </a:p>
          <a:p>
            <a:pPr marL="180000" algn="just" defTabSz="762000">
              <a:spcBef>
                <a:spcPct val="0"/>
              </a:spcBef>
              <a:buFontTx/>
              <a:buNone/>
            </a:pPr>
            <a:endParaRPr lang="en-US" b="0" dirty="0">
              <a:solidFill>
                <a:srgbClr val="00385B"/>
              </a:solidFill>
              <a:latin typeface="Arial" pitchFamily="34" charset="0"/>
              <a:cs typeface="Arial" pitchFamily="34" charset="0"/>
            </a:endParaRPr>
          </a:p>
        </p:txBody>
      </p:sp>
    </p:spTree>
    <p:extLst>
      <p:ext uri="{BB962C8B-B14F-4D97-AF65-F5344CB8AC3E}">
        <p14:creationId xmlns:p14="http://schemas.microsoft.com/office/powerpoint/2010/main" val="1421204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246A6519-899B-4B9E-91A0-58FFE7A824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Text Box 17">
            <a:extLst>
              <a:ext uri="{FF2B5EF4-FFF2-40B4-BE49-F238E27FC236}">
                <a16:creationId xmlns:a16="http://schemas.microsoft.com/office/drawing/2014/main" id="{3F194B9F-358F-4DC9-B059-51C31556F88E}"/>
              </a:ext>
            </a:extLst>
          </p:cNvPr>
          <p:cNvSpPr txBox="1">
            <a:spLocks noChangeArrowheads="1"/>
          </p:cNvSpPr>
          <p:nvPr/>
        </p:nvSpPr>
        <p:spPr bwMode="auto">
          <a:xfrm>
            <a:off x="1092445" y="2747513"/>
            <a:ext cx="6208410" cy="2401299"/>
          </a:xfrm>
          <a:prstGeom prst="rect">
            <a:avLst/>
          </a:prstGeom>
          <a:solidFill>
            <a:srgbClr val="FFFFFF"/>
          </a:solidFill>
          <a:ln w="9525">
            <a:solidFill>
              <a:srgbClr val="FF9900"/>
            </a:solidFill>
            <a:miter lim="800000"/>
            <a:headEnd/>
            <a:tailEnd/>
          </a:ln>
          <a:effectLst/>
        </p:spPr>
        <p:txBody>
          <a:bodyPr wrap="square" lIns="92075" tIns="46038" rIns="92075" bIns="46038">
            <a:spAutoFit/>
          </a:bodyPr>
          <a:lstStyle/>
          <a:p>
            <a:pPr marL="342900" indent="-342900" defTabSz="762000">
              <a:spcBef>
                <a:spcPct val="50000"/>
              </a:spcBef>
              <a:buFontTx/>
              <a:buNone/>
            </a:pPr>
            <a:endParaRPr lang="en-US" sz="2400" b="0" dirty="0">
              <a:solidFill>
                <a:srgbClr val="00385B"/>
              </a:solidFill>
              <a:latin typeface="Verdana" pitchFamily="34" charset="0"/>
            </a:endParaRPr>
          </a:p>
          <a:p>
            <a:pPr marL="180000" algn="just" defTabSz="762000">
              <a:spcBef>
                <a:spcPct val="0"/>
              </a:spcBef>
              <a:buFontTx/>
              <a:buNone/>
            </a:pPr>
            <a:endParaRPr lang="en-US" b="0" dirty="0">
              <a:solidFill>
                <a:srgbClr val="00385B"/>
              </a:solidFill>
              <a:latin typeface="TT Norms Pro" panose="02000503030000020003" pitchFamily="2" charset="0"/>
              <a:cs typeface="Arial" pitchFamily="34" charset="0"/>
            </a:endParaRP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Water goes on to be drained by  the body and  after a certain time  the glaze surface is dry enough  to receive the following coating  of glaze slip.</a:t>
            </a:r>
          </a:p>
          <a:p>
            <a:pPr marL="180000" algn="just" defTabSz="762000">
              <a:spcBef>
                <a:spcPct val="0"/>
              </a:spcBef>
              <a:buFontTx/>
              <a:buNone/>
            </a:pPr>
            <a:endParaRPr lang="en-US" b="0" dirty="0">
              <a:solidFill>
                <a:srgbClr val="00385B"/>
              </a:solidFill>
              <a:latin typeface="TT Norms Pro" panose="02000503030000020003" pitchFamily="2" charset="0"/>
              <a:cs typeface="Arial" pitchFamily="34" charset="0"/>
            </a:endParaRPr>
          </a:p>
          <a:p>
            <a:pPr marL="180000" defTabSz="762000">
              <a:spcBef>
                <a:spcPct val="0"/>
              </a:spcBef>
              <a:buFontTx/>
              <a:buNone/>
            </a:pPr>
            <a:endParaRPr lang="en-US" dirty="0">
              <a:solidFill>
                <a:srgbClr val="00385B"/>
              </a:solidFill>
              <a:latin typeface="Arial" pitchFamily="34" charset="0"/>
              <a:cs typeface="Arial" pitchFamily="34" charset="0"/>
            </a:endParaRPr>
          </a:p>
          <a:p>
            <a:pPr marL="180000" defTabSz="762000">
              <a:spcBef>
                <a:spcPct val="0"/>
              </a:spcBef>
              <a:buFontTx/>
              <a:buNone/>
            </a:pPr>
            <a:endParaRPr lang="en-US" b="0" dirty="0">
              <a:solidFill>
                <a:srgbClr val="00385B"/>
              </a:solidFill>
              <a:latin typeface="Arial" pitchFamily="34" charset="0"/>
              <a:cs typeface="Arial" pitchFamily="34" charset="0"/>
            </a:endParaRPr>
          </a:p>
        </p:txBody>
      </p:sp>
      <p:sp>
        <p:nvSpPr>
          <p:cNvPr id="6" name="Rettangolo 5">
            <a:extLst>
              <a:ext uri="{FF2B5EF4-FFF2-40B4-BE49-F238E27FC236}">
                <a16:creationId xmlns:a16="http://schemas.microsoft.com/office/drawing/2014/main" id="{08C83CF9-5E59-49F0-9CA2-76460A759B36}"/>
              </a:ext>
            </a:extLst>
          </p:cNvPr>
          <p:cNvSpPr/>
          <p:nvPr/>
        </p:nvSpPr>
        <p:spPr>
          <a:xfrm>
            <a:off x="997526" y="1322878"/>
            <a:ext cx="2568332" cy="369332"/>
          </a:xfrm>
          <a:prstGeom prst="rect">
            <a:avLst/>
          </a:prstGeom>
        </p:spPr>
        <p:txBody>
          <a:bodyPr wrap="none">
            <a:spAutoFit/>
          </a:bodyPr>
          <a:lstStyle/>
          <a:p>
            <a:pPr marL="347472" indent="-347472">
              <a:spcBef>
                <a:spcPts val="0"/>
              </a:spcBef>
              <a:spcAft>
                <a:spcPts val="0"/>
              </a:spcAft>
            </a:pPr>
            <a:r>
              <a:rPr lang="en-GB" b="1" dirty="0">
                <a:solidFill>
                  <a:srgbClr val="00385B"/>
                </a:solidFill>
                <a:latin typeface="TT Norms Pro" panose="02000503030000020003" pitchFamily="2" charset="0"/>
                <a:cs typeface="Arial" pitchFamily="34" charset="0"/>
              </a:rPr>
              <a:t>Settling the wet glaze </a:t>
            </a:r>
          </a:p>
        </p:txBody>
      </p:sp>
      <p:sp>
        <p:nvSpPr>
          <p:cNvPr id="7" name="Rettangolo 6">
            <a:extLst>
              <a:ext uri="{FF2B5EF4-FFF2-40B4-BE49-F238E27FC236}">
                <a16:creationId xmlns:a16="http://schemas.microsoft.com/office/drawing/2014/main" id="{313CE12F-46E5-401B-A99B-6D1DA9E70992}"/>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8" name="Picture 6">
            <a:extLst>
              <a:ext uri="{FF2B5EF4-FFF2-40B4-BE49-F238E27FC236}">
                <a16:creationId xmlns:a16="http://schemas.microsoft.com/office/drawing/2014/main" id="{9F22B69D-408F-4FA3-B268-CDC539848D80}"/>
              </a:ext>
            </a:extLst>
          </p:cNvPr>
          <p:cNvPicPr>
            <a:picLocks noChangeAspect="1" noChangeArrowheads="1"/>
          </p:cNvPicPr>
          <p:nvPr/>
        </p:nvPicPr>
        <p:blipFill>
          <a:blip r:embed="rId3"/>
          <a:srcRect/>
          <a:stretch>
            <a:fillRect/>
          </a:stretch>
        </p:blipFill>
        <p:spPr bwMode="auto">
          <a:xfrm>
            <a:off x="8373545" y="2747512"/>
            <a:ext cx="2549902" cy="2401299"/>
          </a:xfrm>
          <a:prstGeom prst="rect">
            <a:avLst/>
          </a:prstGeom>
          <a:noFill/>
          <a:ln w="9525">
            <a:solidFill>
              <a:srgbClr val="FF9900"/>
            </a:solidFill>
            <a:miter lim="800000"/>
            <a:headEnd/>
            <a:tailEnd/>
          </a:ln>
          <a:effectLst/>
        </p:spPr>
      </p:pic>
    </p:spTree>
    <p:extLst>
      <p:ext uri="{BB962C8B-B14F-4D97-AF65-F5344CB8AC3E}">
        <p14:creationId xmlns:p14="http://schemas.microsoft.com/office/powerpoint/2010/main" val="36781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61305312-CA02-4B3F-AC9B-A2A003B6AB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Text Box 21">
            <a:extLst>
              <a:ext uri="{FF2B5EF4-FFF2-40B4-BE49-F238E27FC236}">
                <a16:creationId xmlns:a16="http://schemas.microsoft.com/office/drawing/2014/main" id="{CD9B06DD-B846-4FF5-AFBF-A1BBE34C78B2}"/>
              </a:ext>
            </a:extLst>
          </p:cNvPr>
          <p:cNvSpPr txBox="1">
            <a:spLocks noChangeArrowheads="1"/>
          </p:cNvSpPr>
          <p:nvPr/>
        </p:nvSpPr>
        <p:spPr bwMode="auto">
          <a:xfrm>
            <a:off x="997526" y="2590595"/>
            <a:ext cx="6063499" cy="2616743"/>
          </a:xfrm>
          <a:prstGeom prst="rect">
            <a:avLst/>
          </a:prstGeom>
          <a:solidFill>
            <a:srgbClr val="FFFFFF"/>
          </a:solidFill>
          <a:ln w="9525">
            <a:solidFill>
              <a:srgbClr val="FF9900"/>
            </a:solidFill>
            <a:miter lim="800000"/>
            <a:headEnd/>
            <a:tailEnd/>
          </a:ln>
          <a:effectLst/>
        </p:spPr>
        <p:txBody>
          <a:bodyPr wrap="square" lIns="92075" tIns="46038" rIns="92075" bIns="46038">
            <a:spAutoFit/>
          </a:bodyPr>
          <a:lstStyle/>
          <a:p>
            <a:pPr marL="342900" indent="-342900" algn="ctr" defTabSz="762000">
              <a:spcBef>
                <a:spcPct val="0"/>
              </a:spcBef>
              <a:buFontTx/>
              <a:buNone/>
            </a:pPr>
            <a:endParaRPr lang="en-US" sz="2000" b="0" dirty="0">
              <a:solidFill>
                <a:srgbClr val="00385B"/>
              </a:solidFill>
              <a:latin typeface="Verdana" pitchFamily="34" charset="0"/>
            </a:endParaRPr>
          </a:p>
          <a:p>
            <a:pPr marL="180000" algn="just" defTabSz="762000">
              <a:spcBef>
                <a:spcPct val="0"/>
              </a:spcBef>
              <a:buFontTx/>
              <a:buNone/>
            </a:pPr>
            <a:endParaRPr lang="en-US" b="0" dirty="0">
              <a:solidFill>
                <a:srgbClr val="00385B"/>
              </a:solidFill>
              <a:latin typeface="Arial" pitchFamily="34" charset="0"/>
              <a:cs typeface="Arial" pitchFamily="34" charset="0"/>
            </a:endParaRPr>
          </a:p>
          <a:p>
            <a:pPr marL="180000" algn="just" defTabSz="762000">
              <a:spcBef>
                <a:spcPct val="0"/>
              </a:spcBef>
              <a:buFontTx/>
              <a:buNone/>
            </a:pPr>
            <a:endParaRPr lang="en-US" dirty="0">
              <a:solidFill>
                <a:srgbClr val="00385B"/>
              </a:solidFill>
              <a:latin typeface="TT Norms Pro" panose="02000503030000020003" pitchFamily="2" charset="0"/>
              <a:cs typeface="Arial" pitchFamily="34" charset="0"/>
            </a:endParaRPr>
          </a:p>
          <a:p>
            <a:pPr marL="180000" algn="just" defTabSz="762000">
              <a:spcBef>
                <a:spcPct val="0"/>
              </a:spcBef>
              <a:buFontTx/>
              <a:buNone/>
            </a:pPr>
            <a:r>
              <a:rPr lang="en-US" b="0" dirty="0">
                <a:solidFill>
                  <a:srgbClr val="00385B"/>
                </a:solidFill>
                <a:latin typeface="TT Norms Pro" panose="02000503030000020003" pitchFamily="2" charset="0"/>
                <a:cs typeface="Arial" pitchFamily="34" charset="0"/>
              </a:rPr>
              <a:t>After the second glazing, the</a:t>
            </a:r>
            <a:r>
              <a:rPr lang="en-US" dirty="0">
                <a:solidFill>
                  <a:srgbClr val="00385B"/>
                </a:solidFill>
                <a:latin typeface="TT Norms Pro" panose="02000503030000020003" pitchFamily="2" charset="0"/>
                <a:cs typeface="Arial" pitchFamily="34" charset="0"/>
              </a:rPr>
              <a:t> </a:t>
            </a:r>
            <a:r>
              <a:rPr lang="en-US" b="0" dirty="0">
                <a:solidFill>
                  <a:srgbClr val="00385B"/>
                </a:solidFill>
                <a:latin typeface="TT Norms Pro" panose="02000503030000020003" pitchFamily="2" charset="0"/>
                <a:cs typeface="Arial" pitchFamily="34" charset="0"/>
              </a:rPr>
              <a:t>draining of water of fresh glaze slip depends on the absorption properties of the body and of the first coating  of glaze</a:t>
            </a:r>
          </a:p>
          <a:p>
            <a:pPr marL="180000" algn="just" defTabSz="762000">
              <a:spcBef>
                <a:spcPct val="0"/>
              </a:spcBef>
              <a:buFontTx/>
              <a:buNone/>
            </a:pPr>
            <a:endParaRPr lang="en-US" b="0" dirty="0">
              <a:solidFill>
                <a:srgbClr val="00385B"/>
              </a:solidFill>
              <a:latin typeface="Arial" pitchFamily="34" charset="0"/>
              <a:cs typeface="Arial" pitchFamily="34" charset="0"/>
            </a:endParaRPr>
          </a:p>
          <a:p>
            <a:pPr marL="180000" algn="just" defTabSz="762000">
              <a:spcBef>
                <a:spcPct val="0"/>
              </a:spcBef>
              <a:buFontTx/>
              <a:buNone/>
            </a:pPr>
            <a:endParaRPr lang="en-US" dirty="0">
              <a:solidFill>
                <a:srgbClr val="00385B"/>
              </a:solidFill>
              <a:latin typeface="Arial" pitchFamily="34" charset="0"/>
              <a:cs typeface="Arial" pitchFamily="34" charset="0"/>
            </a:endParaRPr>
          </a:p>
          <a:p>
            <a:pPr marL="180000" algn="just" defTabSz="762000">
              <a:spcBef>
                <a:spcPct val="0"/>
              </a:spcBef>
              <a:buFontTx/>
              <a:buNone/>
            </a:pPr>
            <a:endParaRPr lang="en-US" dirty="0">
              <a:solidFill>
                <a:srgbClr val="00385B"/>
              </a:solidFill>
              <a:latin typeface="Arial" pitchFamily="34" charset="0"/>
              <a:cs typeface="Arial" pitchFamily="34" charset="0"/>
            </a:endParaRPr>
          </a:p>
        </p:txBody>
      </p:sp>
      <p:sp>
        <p:nvSpPr>
          <p:cNvPr id="6" name="Rettangolo 5">
            <a:extLst>
              <a:ext uri="{FF2B5EF4-FFF2-40B4-BE49-F238E27FC236}">
                <a16:creationId xmlns:a16="http://schemas.microsoft.com/office/drawing/2014/main" id="{D3256DE6-19B7-4A18-97FE-70764A07165B}"/>
              </a:ext>
            </a:extLst>
          </p:cNvPr>
          <p:cNvSpPr/>
          <p:nvPr/>
        </p:nvSpPr>
        <p:spPr>
          <a:xfrm>
            <a:off x="997526" y="1322878"/>
            <a:ext cx="2568332" cy="369332"/>
          </a:xfrm>
          <a:prstGeom prst="rect">
            <a:avLst/>
          </a:prstGeom>
        </p:spPr>
        <p:txBody>
          <a:bodyPr wrap="none">
            <a:spAutoFit/>
          </a:bodyPr>
          <a:lstStyle/>
          <a:p>
            <a:pPr marL="347472" indent="-347472">
              <a:spcBef>
                <a:spcPts val="0"/>
              </a:spcBef>
              <a:spcAft>
                <a:spcPts val="0"/>
              </a:spcAft>
            </a:pPr>
            <a:r>
              <a:rPr lang="en-GB" b="1" dirty="0">
                <a:solidFill>
                  <a:srgbClr val="00385B"/>
                </a:solidFill>
                <a:latin typeface="TT Norms Pro" panose="02000503030000020003" pitchFamily="2" charset="0"/>
                <a:cs typeface="Arial" pitchFamily="34" charset="0"/>
              </a:rPr>
              <a:t>Settling the wet glaze </a:t>
            </a:r>
          </a:p>
        </p:txBody>
      </p:sp>
      <p:sp>
        <p:nvSpPr>
          <p:cNvPr id="7" name="Rettangolo 6">
            <a:extLst>
              <a:ext uri="{FF2B5EF4-FFF2-40B4-BE49-F238E27FC236}">
                <a16:creationId xmlns:a16="http://schemas.microsoft.com/office/drawing/2014/main" id="{11296267-8861-47FF-B318-DF539985F6FC}"/>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8" name="Picture 10">
            <a:extLst>
              <a:ext uri="{FF2B5EF4-FFF2-40B4-BE49-F238E27FC236}">
                <a16:creationId xmlns:a16="http://schemas.microsoft.com/office/drawing/2014/main" id="{4279B60F-C442-430B-BEC2-DE4624C56112}"/>
              </a:ext>
            </a:extLst>
          </p:cNvPr>
          <p:cNvPicPr>
            <a:picLocks noChangeAspect="1" noChangeArrowheads="1"/>
          </p:cNvPicPr>
          <p:nvPr/>
        </p:nvPicPr>
        <p:blipFill>
          <a:blip r:embed="rId3"/>
          <a:srcRect/>
          <a:stretch>
            <a:fillRect/>
          </a:stretch>
        </p:blipFill>
        <p:spPr bwMode="auto">
          <a:xfrm>
            <a:off x="8079577" y="2590595"/>
            <a:ext cx="2994536" cy="2616743"/>
          </a:xfrm>
          <a:prstGeom prst="rect">
            <a:avLst/>
          </a:prstGeom>
          <a:noFill/>
          <a:ln w="9525">
            <a:solidFill>
              <a:srgbClr val="FF9900"/>
            </a:solidFill>
            <a:miter lim="800000"/>
            <a:headEnd/>
            <a:tailEnd/>
          </a:ln>
          <a:effectLst/>
        </p:spPr>
      </p:pic>
    </p:spTree>
    <p:extLst>
      <p:ext uri="{BB962C8B-B14F-4D97-AF65-F5344CB8AC3E}">
        <p14:creationId xmlns:p14="http://schemas.microsoft.com/office/powerpoint/2010/main" val="1238093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4D02EC7B-5BD9-4160-AA65-4607BB760A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6970E021-99CD-4E7C-B44C-290D5D9311A3}"/>
              </a:ext>
            </a:extLst>
          </p:cNvPr>
          <p:cNvSpPr/>
          <p:nvPr/>
        </p:nvSpPr>
        <p:spPr>
          <a:xfrm>
            <a:off x="997526" y="1969209"/>
            <a:ext cx="6747624" cy="2031325"/>
          </a:xfrm>
          <a:prstGeom prst="rect">
            <a:avLst/>
          </a:prstGeom>
        </p:spPr>
        <p:txBody>
          <a:bodyPr wrap="square">
            <a:spAutoFit/>
          </a:bodyPr>
          <a:lstStyle/>
          <a:p>
            <a:pPr marL="342900" indent="-342900" algn="just" defTabSz="762000">
              <a:spcBef>
                <a:spcPct val="0"/>
              </a:spcBef>
              <a:buFontTx/>
              <a:buNone/>
            </a:pPr>
            <a:r>
              <a:rPr lang="en-US" dirty="0">
                <a:solidFill>
                  <a:srgbClr val="00385B"/>
                </a:solidFill>
                <a:latin typeface="TT Norms Pro" panose="02000503030000020003" pitchFamily="2" charset="0"/>
              </a:rPr>
              <a:t>“</a:t>
            </a:r>
            <a:r>
              <a:rPr lang="en-US" dirty="0">
                <a:solidFill>
                  <a:srgbClr val="00385B"/>
                </a:solidFill>
                <a:latin typeface="TT Norms Pro" panose="02000503030000020003" pitchFamily="2" charset="0"/>
                <a:cs typeface="Arial" pitchFamily="34" charset="0"/>
              </a:rPr>
              <a:t>A” - The body drains water quickly and/or the glaze slip has poor water retention power:</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drying time of the glaze is quick;</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there is no or little attitude to dropping or straining the slip;</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the self-leveling properties of the glaze slips are poor;</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some cracks or defects could occur where the glaze coating is thick</a:t>
            </a:r>
            <a:endParaRPr lang="it-IT" dirty="0">
              <a:latin typeface="TT Norms Pro" panose="02000503030000020003" pitchFamily="2" charset="0"/>
            </a:endParaRPr>
          </a:p>
        </p:txBody>
      </p:sp>
      <p:sp>
        <p:nvSpPr>
          <p:cNvPr id="6" name="Rettangolo 5">
            <a:extLst>
              <a:ext uri="{FF2B5EF4-FFF2-40B4-BE49-F238E27FC236}">
                <a16:creationId xmlns:a16="http://schemas.microsoft.com/office/drawing/2014/main" id="{6B8BC04D-A8C6-44EC-A46C-F36572135370}"/>
              </a:ext>
            </a:extLst>
          </p:cNvPr>
          <p:cNvSpPr/>
          <p:nvPr/>
        </p:nvSpPr>
        <p:spPr>
          <a:xfrm>
            <a:off x="997526" y="1322878"/>
            <a:ext cx="2520242" cy="646331"/>
          </a:xfrm>
          <a:prstGeom prst="rect">
            <a:avLst/>
          </a:prstGeom>
        </p:spPr>
        <p:txBody>
          <a:bodyPr wrap="none">
            <a:spAutoFit/>
          </a:bodyPr>
          <a:lstStyle/>
          <a:p>
            <a:pPr marL="347472" indent="-347472">
              <a:spcBef>
                <a:spcPts val="0"/>
              </a:spcBef>
              <a:spcAft>
                <a:spcPts val="0"/>
              </a:spcAft>
            </a:pPr>
            <a:r>
              <a:rPr lang="en-GB" b="1" dirty="0">
                <a:solidFill>
                  <a:srgbClr val="00385B"/>
                </a:solidFill>
                <a:latin typeface="TT Norms Pro" panose="02000503030000020003" pitchFamily="2" charset="0"/>
                <a:cs typeface="Arial" pitchFamily="34" charset="0"/>
              </a:rPr>
              <a:t>Settling the wet glaze</a:t>
            </a:r>
          </a:p>
          <a:p>
            <a:pPr marL="347472" indent="-347472">
              <a:spcBef>
                <a:spcPts val="0"/>
              </a:spcBef>
              <a:spcAft>
                <a:spcPts val="0"/>
              </a:spcAft>
            </a:pPr>
            <a:r>
              <a:rPr lang="en-GB" i="1" dirty="0">
                <a:solidFill>
                  <a:srgbClr val="00385B"/>
                </a:solidFill>
                <a:latin typeface="TT Norms Pro" panose="02000503030000020003" pitchFamily="2" charset="0"/>
                <a:cs typeface="Arial" pitchFamily="34" charset="0"/>
              </a:rPr>
              <a:t>Opposite situations </a:t>
            </a:r>
          </a:p>
        </p:txBody>
      </p:sp>
      <p:sp>
        <p:nvSpPr>
          <p:cNvPr id="7" name="Rettangolo 6">
            <a:extLst>
              <a:ext uri="{FF2B5EF4-FFF2-40B4-BE49-F238E27FC236}">
                <a16:creationId xmlns:a16="http://schemas.microsoft.com/office/drawing/2014/main" id="{02679A65-4698-4BC1-8DEF-95D6585B841C}"/>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8" name="Rettangolo 7">
            <a:extLst>
              <a:ext uri="{FF2B5EF4-FFF2-40B4-BE49-F238E27FC236}">
                <a16:creationId xmlns:a16="http://schemas.microsoft.com/office/drawing/2014/main" id="{9A273D1E-B367-4FF3-AEE8-A6D9454593A5}"/>
              </a:ext>
            </a:extLst>
          </p:cNvPr>
          <p:cNvSpPr/>
          <p:nvPr/>
        </p:nvSpPr>
        <p:spPr>
          <a:xfrm>
            <a:off x="997525" y="4143539"/>
            <a:ext cx="6802125" cy="1754326"/>
          </a:xfrm>
          <a:prstGeom prst="rect">
            <a:avLst/>
          </a:prstGeom>
        </p:spPr>
        <p:txBody>
          <a:bodyPr wrap="square">
            <a:spAutoFit/>
          </a:bodyPr>
          <a:lstStyle/>
          <a:p>
            <a:pPr marL="342900" indent="-342900" algn="just" defTabSz="762000">
              <a:spcBef>
                <a:spcPct val="0"/>
              </a:spcBef>
              <a:buFontTx/>
              <a:buNone/>
            </a:pPr>
            <a:r>
              <a:rPr lang="en-US" dirty="0">
                <a:solidFill>
                  <a:srgbClr val="00385B"/>
                </a:solidFill>
                <a:latin typeface="TT Norms Pro" panose="02000503030000020003" pitchFamily="2" charset="0"/>
              </a:rPr>
              <a:t>“</a:t>
            </a:r>
            <a:r>
              <a:rPr lang="en-US" dirty="0">
                <a:solidFill>
                  <a:srgbClr val="00385B"/>
                </a:solidFill>
                <a:latin typeface="TT Norms Pro" panose="02000503030000020003" pitchFamily="2" charset="0"/>
                <a:cs typeface="Arial" pitchFamily="34" charset="0"/>
              </a:rPr>
              <a:t>B” - The body of the first layer of glaze drains water slowly and/or the glaze slip has a strong retention power:</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drying time of the glaze is long;</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the self-leveling properties of the glaze slips are good;</a:t>
            </a:r>
          </a:p>
          <a:p>
            <a:pPr marL="342900" indent="-342900" algn="just" defTabSz="762000">
              <a:spcBef>
                <a:spcPct val="0"/>
              </a:spcBef>
              <a:buFont typeface="Symbol" pitchFamily="18" charset="2"/>
              <a:buChar char="·"/>
            </a:pPr>
            <a:r>
              <a:rPr lang="en-US" dirty="0">
                <a:solidFill>
                  <a:srgbClr val="00385B"/>
                </a:solidFill>
                <a:latin typeface="TT Norms Pro" panose="02000503030000020003" pitchFamily="2" charset="0"/>
                <a:cs typeface="Arial" pitchFamily="34" charset="0"/>
              </a:rPr>
              <a:t>Glaze slip runs with dropping and straining and excess of glaze in the corners.</a:t>
            </a:r>
          </a:p>
        </p:txBody>
      </p:sp>
      <p:pic>
        <p:nvPicPr>
          <p:cNvPr id="9" name="Picture 5">
            <a:extLst>
              <a:ext uri="{FF2B5EF4-FFF2-40B4-BE49-F238E27FC236}">
                <a16:creationId xmlns:a16="http://schemas.microsoft.com/office/drawing/2014/main" id="{67A13BA1-FCFB-44F9-96B0-DA3FAE5D417C}"/>
              </a:ext>
            </a:extLst>
          </p:cNvPr>
          <p:cNvPicPr>
            <a:picLocks noChangeAspect="1" noChangeArrowheads="1"/>
          </p:cNvPicPr>
          <p:nvPr/>
        </p:nvPicPr>
        <p:blipFill>
          <a:blip r:embed="rId3"/>
          <a:srcRect/>
          <a:stretch>
            <a:fillRect/>
          </a:stretch>
        </p:blipFill>
        <p:spPr bwMode="auto">
          <a:xfrm>
            <a:off x="8500807" y="2023113"/>
            <a:ext cx="2641973" cy="3244628"/>
          </a:xfrm>
          <a:prstGeom prst="rect">
            <a:avLst/>
          </a:prstGeom>
          <a:noFill/>
          <a:ln w="9525">
            <a:solidFill>
              <a:srgbClr val="FF9900"/>
            </a:solidFill>
            <a:miter lim="800000"/>
            <a:headEnd/>
            <a:tailEnd/>
          </a:ln>
          <a:effectLst/>
        </p:spPr>
      </p:pic>
    </p:spTree>
    <p:extLst>
      <p:ext uri="{BB962C8B-B14F-4D97-AF65-F5344CB8AC3E}">
        <p14:creationId xmlns:p14="http://schemas.microsoft.com/office/powerpoint/2010/main" val="2950063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C35E45D5-D384-4B66-9149-3A40570396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6" name="Rettangolo 5">
            <a:extLst>
              <a:ext uri="{FF2B5EF4-FFF2-40B4-BE49-F238E27FC236}">
                <a16:creationId xmlns:a16="http://schemas.microsoft.com/office/drawing/2014/main" id="{D782E7D1-E4B3-486D-A507-9F43382E8C37}"/>
              </a:ext>
            </a:extLst>
          </p:cNvPr>
          <p:cNvSpPr/>
          <p:nvPr/>
        </p:nvSpPr>
        <p:spPr>
          <a:xfrm>
            <a:off x="822036" y="1692210"/>
            <a:ext cx="6283439" cy="1304203"/>
          </a:xfrm>
          <a:prstGeom prst="rect">
            <a:avLst/>
          </a:prstGeom>
        </p:spPr>
        <p:txBody>
          <a:bodyPr wrap="square">
            <a:spAutoFit/>
          </a:bodyPr>
          <a:lstStyle/>
          <a:p>
            <a:pPr marL="180000" algn="just" defTabSz="762000">
              <a:lnSpc>
                <a:spcPct val="150000"/>
              </a:lnSpc>
              <a:spcBef>
                <a:spcPct val="0"/>
              </a:spcBef>
              <a:buFontTx/>
              <a:buNone/>
            </a:pPr>
            <a:r>
              <a:rPr lang="en-US" dirty="0">
                <a:solidFill>
                  <a:srgbClr val="00385B"/>
                </a:solidFill>
                <a:latin typeface="TT Norms Pro" panose="02000503030000020003" pitchFamily="2" charset="0"/>
                <a:cs typeface="Arial" pitchFamily="34" charset="0"/>
              </a:rPr>
              <a:t>It is necessary to balance the water draining capacity of the body and of the glaze and the water retention capacity of the glaze.</a:t>
            </a:r>
          </a:p>
        </p:txBody>
      </p:sp>
      <p:sp>
        <p:nvSpPr>
          <p:cNvPr id="7" name="Rettangolo 6">
            <a:extLst>
              <a:ext uri="{FF2B5EF4-FFF2-40B4-BE49-F238E27FC236}">
                <a16:creationId xmlns:a16="http://schemas.microsoft.com/office/drawing/2014/main" id="{12D8C9DB-E14C-4A69-A44A-0A1661237F64}"/>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8" name="Rettangolo 7">
            <a:extLst>
              <a:ext uri="{FF2B5EF4-FFF2-40B4-BE49-F238E27FC236}">
                <a16:creationId xmlns:a16="http://schemas.microsoft.com/office/drawing/2014/main" id="{B079A0AB-BDB5-4C67-9DA9-2B3C3FDA8552}"/>
              </a:ext>
            </a:extLst>
          </p:cNvPr>
          <p:cNvSpPr/>
          <p:nvPr/>
        </p:nvSpPr>
        <p:spPr>
          <a:xfrm>
            <a:off x="997526" y="1322878"/>
            <a:ext cx="2568332" cy="369332"/>
          </a:xfrm>
          <a:prstGeom prst="rect">
            <a:avLst/>
          </a:prstGeom>
        </p:spPr>
        <p:txBody>
          <a:bodyPr wrap="none">
            <a:spAutoFit/>
          </a:bodyPr>
          <a:lstStyle/>
          <a:p>
            <a:pPr marL="347472" indent="-347472">
              <a:spcBef>
                <a:spcPts val="0"/>
              </a:spcBef>
              <a:spcAft>
                <a:spcPts val="0"/>
              </a:spcAft>
            </a:pPr>
            <a:r>
              <a:rPr lang="en-GB" b="1" dirty="0">
                <a:solidFill>
                  <a:srgbClr val="00385B"/>
                </a:solidFill>
                <a:latin typeface="TT Norms Pro" panose="02000503030000020003" pitchFamily="2" charset="0"/>
                <a:cs typeface="Arial" pitchFamily="34" charset="0"/>
              </a:rPr>
              <a:t>Settling the wet glaze </a:t>
            </a:r>
          </a:p>
        </p:txBody>
      </p:sp>
      <p:sp>
        <p:nvSpPr>
          <p:cNvPr id="9" name="Rettangolo 8">
            <a:extLst>
              <a:ext uri="{FF2B5EF4-FFF2-40B4-BE49-F238E27FC236}">
                <a16:creationId xmlns:a16="http://schemas.microsoft.com/office/drawing/2014/main" id="{E2FB45BE-73E3-4081-AA53-811C26EA07CB}"/>
              </a:ext>
            </a:extLst>
          </p:cNvPr>
          <p:cNvSpPr/>
          <p:nvPr/>
        </p:nvSpPr>
        <p:spPr>
          <a:xfrm>
            <a:off x="822036" y="2950247"/>
            <a:ext cx="6283439" cy="1719702"/>
          </a:xfrm>
          <a:prstGeom prst="rect">
            <a:avLst/>
          </a:prstGeom>
        </p:spPr>
        <p:txBody>
          <a:bodyPr wrap="square">
            <a:spAutoFit/>
          </a:bodyPr>
          <a:lstStyle/>
          <a:p>
            <a:pPr marL="180000" algn="just" defTabSz="762000">
              <a:lnSpc>
                <a:spcPct val="150000"/>
              </a:lnSpc>
              <a:spcBef>
                <a:spcPct val="0"/>
              </a:spcBef>
              <a:buFontTx/>
              <a:buNone/>
            </a:pPr>
            <a:r>
              <a:rPr lang="en-US" dirty="0">
                <a:solidFill>
                  <a:srgbClr val="00385B"/>
                </a:solidFill>
                <a:latin typeface="TT Norms Pro" panose="02000503030000020003" pitchFamily="2" charset="0"/>
                <a:cs typeface="Arial" pitchFamily="34" charset="0"/>
              </a:rPr>
              <a:t>We cannot change the absorption of the body, but we can change the water retention of glaze slips and the water permeability of unfired glaze coating by the addition of chemical additives </a:t>
            </a:r>
            <a:r>
              <a:rPr lang="en-US" b="1" dirty="0">
                <a:solidFill>
                  <a:srgbClr val="00385B"/>
                </a:solidFill>
                <a:latin typeface="TT Norms Pro" panose="02000503030000020003" pitchFamily="2" charset="0"/>
                <a:cs typeface="Arial" pitchFamily="34" charset="0"/>
              </a:rPr>
              <a:t>(</a:t>
            </a:r>
            <a:r>
              <a:rPr lang="en-US" b="1" i="1" dirty="0">
                <a:solidFill>
                  <a:srgbClr val="00385B"/>
                </a:solidFill>
                <a:latin typeface="TT Norms Pro" panose="02000503030000020003" pitchFamily="2" charset="0"/>
                <a:cs typeface="Arial" pitchFamily="34" charset="0"/>
              </a:rPr>
              <a:t>binders/rheology modifiers).</a:t>
            </a:r>
            <a:endParaRPr lang="it-IT" dirty="0">
              <a:solidFill>
                <a:srgbClr val="00385B"/>
              </a:solidFill>
              <a:latin typeface="TT Norms Pro" panose="02000503030000020003" pitchFamily="2" charset="0"/>
              <a:cs typeface="Arial" pitchFamily="34" charset="0"/>
            </a:endParaRPr>
          </a:p>
        </p:txBody>
      </p:sp>
      <p:pic>
        <p:nvPicPr>
          <p:cNvPr id="10" name="Immagine 9">
            <a:extLst>
              <a:ext uri="{FF2B5EF4-FFF2-40B4-BE49-F238E27FC236}">
                <a16:creationId xmlns:a16="http://schemas.microsoft.com/office/drawing/2014/main" id="{7AFB37B0-DF5D-47AE-814E-82CE10BA0ADE}"/>
              </a:ext>
            </a:extLst>
          </p:cNvPr>
          <p:cNvPicPr>
            <a:picLocks noChangeAspect="1"/>
          </p:cNvPicPr>
          <p:nvPr/>
        </p:nvPicPr>
        <p:blipFill>
          <a:blip r:embed="rId3"/>
          <a:stretch>
            <a:fillRect/>
          </a:stretch>
        </p:blipFill>
        <p:spPr>
          <a:xfrm>
            <a:off x="7886121" y="1265334"/>
            <a:ext cx="3090940" cy="4240136"/>
          </a:xfrm>
          <a:prstGeom prst="rect">
            <a:avLst/>
          </a:prstGeom>
        </p:spPr>
      </p:pic>
    </p:spTree>
    <p:extLst>
      <p:ext uri="{BB962C8B-B14F-4D97-AF65-F5344CB8AC3E}">
        <p14:creationId xmlns:p14="http://schemas.microsoft.com/office/powerpoint/2010/main" val="3350332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8323CDFC-D84F-43F6-A7F8-C3E645429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CF746FA9-2A2D-4D06-A8AF-69023C97C5D4}"/>
              </a:ext>
            </a:extLst>
          </p:cNvPr>
          <p:cNvSpPr/>
          <p:nvPr/>
        </p:nvSpPr>
        <p:spPr>
          <a:xfrm>
            <a:off x="1034473" y="1175020"/>
            <a:ext cx="6851648" cy="4628190"/>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Functions of binders/rheology modifiers:</a:t>
            </a:r>
          </a:p>
          <a:p>
            <a:pPr>
              <a:lnSpc>
                <a:spcPct val="150000"/>
              </a:lnSpc>
              <a:buFontTx/>
              <a:buChar char="-"/>
            </a:pPr>
            <a:r>
              <a:rPr lang="en-US" dirty="0">
                <a:solidFill>
                  <a:srgbClr val="00385B"/>
                </a:solidFill>
                <a:latin typeface="TT Norms Pro" panose="02000503030000020003" pitchFamily="2" charset="0"/>
              </a:rPr>
              <a:t> To increase the cohesion of glaze particles</a:t>
            </a:r>
          </a:p>
          <a:p>
            <a:pPr>
              <a:lnSpc>
                <a:spcPct val="150000"/>
              </a:lnSpc>
              <a:buFontTx/>
              <a:buChar char="-"/>
            </a:pPr>
            <a:r>
              <a:rPr lang="en-US" dirty="0">
                <a:solidFill>
                  <a:srgbClr val="00385B"/>
                </a:solidFill>
                <a:latin typeface="TT Norms Pro" panose="02000503030000020003" pitchFamily="2" charset="0"/>
              </a:rPr>
              <a:t> To create binding action between glaze and body</a:t>
            </a:r>
          </a:p>
          <a:p>
            <a:pPr>
              <a:lnSpc>
                <a:spcPct val="150000"/>
              </a:lnSpc>
              <a:buFontTx/>
              <a:buChar char="-"/>
            </a:pPr>
            <a:r>
              <a:rPr lang="en-US" dirty="0">
                <a:solidFill>
                  <a:srgbClr val="00385B"/>
                </a:solidFill>
                <a:latin typeface="TT Norms Pro" panose="02000503030000020003" pitchFamily="2" charset="0"/>
              </a:rPr>
              <a:t> To control and modify glaze rheology and water flow during storage  and application</a:t>
            </a:r>
          </a:p>
          <a:p>
            <a:pPr>
              <a:lnSpc>
                <a:spcPct val="150000"/>
              </a:lnSpc>
            </a:pPr>
            <a:r>
              <a:rPr lang="en-US" b="1" dirty="0">
                <a:solidFill>
                  <a:srgbClr val="00385B"/>
                </a:solidFill>
                <a:latin typeface="TT Norms Pro" panose="02000503030000020003" pitchFamily="2" charset="0"/>
              </a:rPr>
              <a:t>Side Effects:</a:t>
            </a:r>
          </a:p>
          <a:p>
            <a:pPr>
              <a:lnSpc>
                <a:spcPct val="150000"/>
              </a:lnSpc>
              <a:buFontTx/>
              <a:buChar char="-"/>
            </a:pPr>
            <a:r>
              <a:rPr lang="en-US" dirty="0">
                <a:solidFill>
                  <a:srgbClr val="00385B"/>
                </a:solidFill>
                <a:latin typeface="TT Norms Pro" panose="02000503030000020003" pitchFamily="2" charset="0"/>
              </a:rPr>
              <a:t> Increase of wetting power of dispersant</a:t>
            </a:r>
          </a:p>
          <a:p>
            <a:pPr>
              <a:lnSpc>
                <a:spcPct val="150000"/>
              </a:lnSpc>
              <a:buFontTx/>
              <a:buChar char="-"/>
            </a:pPr>
            <a:r>
              <a:rPr lang="en-US" dirty="0">
                <a:solidFill>
                  <a:srgbClr val="00385B"/>
                </a:solidFill>
                <a:latin typeface="TT Norms Pro" panose="02000503030000020003" pitchFamily="2" charset="0"/>
              </a:rPr>
              <a:t> Reduce sedimentation</a:t>
            </a:r>
          </a:p>
          <a:p>
            <a:pPr>
              <a:lnSpc>
                <a:spcPct val="150000"/>
              </a:lnSpc>
              <a:buFontTx/>
              <a:buChar char="-"/>
            </a:pPr>
            <a:r>
              <a:rPr lang="en-US" dirty="0">
                <a:solidFill>
                  <a:srgbClr val="00385B"/>
                </a:solidFill>
                <a:latin typeface="TT Norms Pro" panose="02000503030000020003" pitchFamily="2" charset="0"/>
              </a:rPr>
              <a:t> Increase viscosity</a:t>
            </a:r>
          </a:p>
          <a:p>
            <a:pPr>
              <a:lnSpc>
                <a:spcPct val="150000"/>
              </a:lnSpc>
              <a:buFontTx/>
              <a:buChar char="-"/>
            </a:pPr>
            <a:r>
              <a:rPr lang="en-US" dirty="0">
                <a:solidFill>
                  <a:srgbClr val="00385B"/>
                </a:solidFill>
                <a:latin typeface="TT Norms Pro" panose="02000503030000020003" pitchFamily="2" charset="0"/>
              </a:rPr>
              <a:t> Increase drying time</a:t>
            </a:r>
          </a:p>
          <a:p>
            <a:pPr>
              <a:lnSpc>
                <a:spcPct val="150000"/>
              </a:lnSpc>
              <a:buFontTx/>
              <a:buChar char="-"/>
            </a:pPr>
            <a:r>
              <a:rPr lang="en-US" dirty="0">
                <a:solidFill>
                  <a:srgbClr val="00385B"/>
                </a:solidFill>
                <a:latin typeface="TT Norms Pro" panose="02000503030000020003" pitchFamily="2" charset="0"/>
              </a:rPr>
              <a:t> Possible foam formation</a:t>
            </a:r>
          </a:p>
        </p:txBody>
      </p:sp>
      <p:sp>
        <p:nvSpPr>
          <p:cNvPr id="6" name="Rettangolo 5">
            <a:extLst>
              <a:ext uri="{FF2B5EF4-FFF2-40B4-BE49-F238E27FC236}">
                <a16:creationId xmlns:a16="http://schemas.microsoft.com/office/drawing/2014/main" id="{B286C2DB-C0DB-48E5-80A0-658E12CEA07F}"/>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7" name="Immagine 6">
            <a:extLst>
              <a:ext uri="{FF2B5EF4-FFF2-40B4-BE49-F238E27FC236}">
                <a16:creationId xmlns:a16="http://schemas.microsoft.com/office/drawing/2014/main" id="{BB0ECB6B-E966-4F87-A898-89D506FEF9EA}"/>
              </a:ext>
            </a:extLst>
          </p:cNvPr>
          <p:cNvPicPr>
            <a:picLocks noChangeAspect="1"/>
          </p:cNvPicPr>
          <p:nvPr/>
        </p:nvPicPr>
        <p:blipFill>
          <a:blip r:embed="rId3"/>
          <a:stretch>
            <a:fillRect/>
          </a:stretch>
        </p:blipFill>
        <p:spPr>
          <a:xfrm>
            <a:off x="7886121" y="1265334"/>
            <a:ext cx="3090940" cy="4240136"/>
          </a:xfrm>
          <a:prstGeom prst="rect">
            <a:avLst/>
          </a:prstGeom>
        </p:spPr>
      </p:pic>
    </p:spTree>
    <p:extLst>
      <p:ext uri="{BB962C8B-B14F-4D97-AF65-F5344CB8AC3E}">
        <p14:creationId xmlns:p14="http://schemas.microsoft.com/office/powerpoint/2010/main" val="1672376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4000" b="-14000"/>
          </a:stretch>
        </a:blipFill>
        <a:effectLst/>
      </p:bgPr>
    </p:bg>
    <p:spTree>
      <p:nvGrpSpPr>
        <p:cNvPr id="1" name=""/>
        <p:cNvGrpSpPr/>
        <p:nvPr/>
      </p:nvGrpSpPr>
      <p:grpSpPr>
        <a:xfrm>
          <a:off x="0" y="0"/>
          <a:ext cx="0" cy="0"/>
          <a:chOff x="0" y="0"/>
          <a:chExt cx="0" cy="0"/>
        </a:xfrm>
      </p:grpSpPr>
      <p:sp>
        <p:nvSpPr>
          <p:cNvPr id="4" name="Segnaposto testo 5">
            <a:extLst>
              <a:ext uri="{FF2B5EF4-FFF2-40B4-BE49-F238E27FC236}">
                <a16:creationId xmlns:a16="http://schemas.microsoft.com/office/drawing/2014/main" id="{5D175E0B-F609-4991-8705-CEEBB479726D}"/>
              </a:ext>
            </a:extLst>
          </p:cNvPr>
          <p:cNvSpPr txBox="1">
            <a:spLocks/>
          </p:cNvSpPr>
          <p:nvPr/>
        </p:nvSpPr>
        <p:spPr>
          <a:xfrm>
            <a:off x="1724023" y="2347796"/>
            <a:ext cx="9606375" cy="1392975"/>
          </a:xfrm>
          <a:prstGeom prst="rect">
            <a:avLst/>
          </a:prstGeom>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4800" b="1" dirty="0" err="1">
                <a:solidFill>
                  <a:srgbClr val="EC6839"/>
                </a:solidFill>
                <a:latin typeface="TT Norms Pro" panose="02000503030000020003" pitchFamily="2" charset="0"/>
              </a:rPr>
              <a:t>Whiteware</a:t>
            </a:r>
            <a:r>
              <a:rPr lang="it-IT" sz="4800" b="1" dirty="0">
                <a:solidFill>
                  <a:srgbClr val="EC6839"/>
                </a:solidFill>
                <a:latin typeface="TT Norms Pro" panose="02000503030000020003" pitchFamily="2" charset="0"/>
              </a:rPr>
              <a:t> </a:t>
            </a:r>
            <a:r>
              <a:rPr lang="it-IT" sz="4800" b="1" dirty="0" err="1">
                <a:solidFill>
                  <a:srgbClr val="EC6839"/>
                </a:solidFill>
                <a:latin typeface="TT Norms Pro" panose="02000503030000020003" pitchFamily="2" charset="0"/>
              </a:rPr>
              <a:t>glazing</a:t>
            </a:r>
            <a:r>
              <a:rPr lang="it-IT" sz="4800" b="1" dirty="0">
                <a:solidFill>
                  <a:srgbClr val="EC6839"/>
                </a:solidFill>
                <a:latin typeface="TT Norms Pro" panose="02000503030000020003" pitchFamily="2" charset="0"/>
              </a:rPr>
              <a:t> and </a:t>
            </a:r>
            <a:r>
              <a:rPr lang="it-IT" sz="4800" b="1" dirty="0" err="1">
                <a:solidFill>
                  <a:srgbClr val="EC6839"/>
                </a:solidFill>
                <a:latin typeface="TT Norms Pro" panose="02000503030000020003" pitchFamily="2" charset="0"/>
              </a:rPr>
              <a:t>additives</a:t>
            </a:r>
            <a:r>
              <a:rPr lang="it-IT" sz="4800" b="1" dirty="0">
                <a:solidFill>
                  <a:srgbClr val="EC6839"/>
                </a:solidFill>
                <a:latin typeface="TT Norms Pro" panose="02000503030000020003" pitchFamily="2" charset="0"/>
              </a:rPr>
              <a:t> </a:t>
            </a:r>
          </a:p>
        </p:txBody>
      </p:sp>
    </p:spTree>
    <p:extLst>
      <p:ext uri="{BB962C8B-B14F-4D97-AF65-F5344CB8AC3E}">
        <p14:creationId xmlns:p14="http://schemas.microsoft.com/office/powerpoint/2010/main" val="2372703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6DBD493-E8BE-48CD-B770-23FA89DD85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755D35C1-0669-4348-A3E3-E908296B2B82}"/>
              </a:ext>
            </a:extLst>
          </p:cNvPr>
          <p:cNvSpPr/>
          <p:nvPr/>
        </p:nvSpPr>
        <p:spPr>
          <a:xfrm>
            <a:off x="1100325" y="1109757"/>
            <a:ext cx="6493163" cy="3381695"/>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Requirements of binders/rheology modifiers:</a:t>
            </a:r>
          </a:p>
          <a:p>
            <a:pPr>
              <a:lnSpc>
                <a:spcPct val="150000"/>
              </a:lnSpc>
              <a:buFontTx/>
              <a:buChar char="-"/>
            </a:pPr>
            <a:r>
              <a:rPr lang="en-US" dirty="0">
                <a:solidFill>
                  <a:srgbClr val="00385B"/>
                </a:solidFill>
                <a:latin typeface="TT Norms Pro" panose="02000503030000020003" pitchFamily="2" charset="0"/>
              </a:rPr>
              <a:t> Proper rheology according to the glazing system (spraying, dipping, </a:t>
            </a:r>
            <a:r>
              <a:rPr lang="en-US" dirty="0" err="1">
                <a:solidFill>
                  <a:srgbClr val="00385B"/>
                </a:solidFill>
                <a:latin typeface="TT Norms Pro" panose="02000503030000020003" pitchFamily="2" charset="0"/>
              </a:rPr>
              <a:t>etc</a:t>
            </a:r>
            <a:r>
              <a:rPr lang="en-US" dirty="0">
                <a:solidFill>
                  <a:srgbClr val="00385B"/>
                </a:solidFill>
                <a:latin typeface="TT Norms Pro" panose="02000503030000020003" pitchFamily="2" charset="0"/>
              </a:rPr>
              <a:t>) </a:t>
            </a:r>
          </a:p>
          <a:p>
            <a:pPr>
              <a:lnSpc>
                <a:spcPct val="150000"/>
              </a:lnSpc>
            </a:pPr>
            <a:r>
              <a:rPr lang="en-US" dirty="0">
                <a:solidFill>
                  <a:srgbClr val="00385B"/>
                </a:solidFill>
                <a:latin typeface="TT Norms Pro" panose="02000503030000020003" pitchFamily="2" charset="0"/>
              </a:rPr>
              <a:t>  (see tables 5/6) </a:t>
            </a:r>
          </a:p>
          <a:p>
            <a:pPr>
              <a:lnSpc>
                <a:spcPct val="150000"/>
              </a:lnSpc>
              <a:buFontTx/>
              <a:buChar char="-"/>
            </a:pPr>
            <a:r>
              <a:rPr lang="en-US" dirty="0">
                <a:solidFill>
                  <a:srgbClr val="00385B"/>
                </a:solidFill>
                <a:latin typeface="TT Norms Pro" panose="02000503030000020003" pitchFamily="2" charset="0"/>
              </a:rPr>
              <a:t> Consistency</a:t>
            </a:r>
          </a:p>
          <a:p>
            <a:pPr>
              <a:lnSpc>
                <a:spcPct val="150000"/>
              </a:lnSpc>
              <a:buFontTx/>
              <a:buChar char="-"/>
            </a:pPr>
            <a:r>
              <a:rPr lang="en-US" dirty="0">
                <a:solidFill>
                  <a:srgbClr val="00385B"/>
                </a:solidFill>
                <a:latin typeface="TT Norms Pro" panose="02000503030000020003" pitchFamily="2" charset="0"/>
              </a:rPr>
              <a:t> Lack of impurity</a:t>
            </a:r>
          </a:p>
          <a:p>
            <a:pPr>
              <a:lnSpc>
                <a:spcPct val="150000"/>
              </a:lnSpc>
              <a:buFontTx/>
              <a:buChar char="-"/>
            </a:pPr>
            <a:r>
              <a:rPr lang="en-US" dirty="0">
                <a:solidFill>
                  <a:srgbClr val="00385B"/>
                </a:solidFill>
                <a:latin typeface="TT Norms Pro" panose="02000503030000020003" pitchFamily="2" charset="0"/>
              </a:rPr>
              <a:t> Good dispersibility</a:t>
            </a:r>
          </a:p>
          <a:p>
            <a:pPr>
              <a:lnSpc>
                <a:spcPct val="150000"/>
              </a:lnSpc>
              <a:buFontTx/>
              <a:buChar char="-"/>
            </a:pPr>
            <a:r>
              <a:rPr lang="en-US" dirty="0">
                <a:solidFill>
                  <a:srgbClr val="00385B"/>
                </a:solidFill>
                <a:latin typeface="TT Norms Pro" panose="02000503030000020003" pitchFamily="2" charset="0"/>
              </a:rPr>
              <a:t> User friendly</a:t>
            </a:r>
          </a:p>
        </p:txBody>
      </p:sp>
      <p:sp>
        <p:nvSpPr>
          <p:cNvPr id="6" name="Rettangolo 5">
            <a:extLst>
              <a:ext uri="{FF2B5EF4-FFF2-40B4-BE49-F238E27FC236}">
                <a16:creationId xmlns:a16="http://schemas.microsoft.com/office/drawing/2014/main" id="{ED4CB48D-9B13-4875-9D2E-BE55948B3EE9}"/>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7" name="Immagine 6">
            <a:extLst>
              <a:ext uri="{FF2B5EF4-FFF2-40B4-BE49-F238E27FC236}">
                <a16:creationId xmlns:a16="http://schemas.microsoft.com/office/drawing/2014/main" id="{13736635-398C-4A3A-94BF-91F1102F347E}"/>
              </a:ext>
            </a:extLst>
          </p:cNvPr>
          <p:cNvPicPr>
            <a:picLocks noChangeAspect="1"/>
          </p:cNvPicPr>
          <p:nvPr/>
        </p:nvPicPr>
        <p:blipFill>
          <a:blip r:embed="rId3"/>
          <a:stretch>
            <a:fillRect/>
          </a:stretch>
        </p:blipFill>
        <p:spPr>
          <a:xfrm>
            <a:off x="7886121" y="1265334"/>
            <a:ext cx="3090940" cy="4240136"/>
          </a:xfrm>
          <a:prstGeom prst="rect">
            <a:avLst/>
          </a:prstGeom>
        </p:spPr>
      </p:pic>
    </p:spTree>
    <p:extLst>
      <p:ext uri="{BB962C8B-B14F-4D97-AF65-F5344CB8AC3E}">
        <p14:creationId xmlns:p14="http://schemas.microsoft.com/office/powerpoint/2010/main" val="3692172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4C2B5943-8C65-41AE-8168-782F344002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73D27BDD-F4D5-4284-9D85-FF82ED24A191}"/>
              </a:ext>
            </a:extLst>
          </p:cNvPr>
          <p:cNvSpPr/>
          <p:nvPr/>
        </p:nvSpPr>
        <p:spPr>
          <a:xfrm>
            <a:off x="1006764" y="1166750"/>
            <a:ext cx="6393215" cy="5493812"/>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Addition systems:</a:t>
            </a:r>
          </a:p>
          <a:p>
            <a:pPr>
              <a:lnSpc>
                <a:spcPct val="150000"/>
              </a:lnSpc>
              <a:buFont typeface="Arial" pitchFamily="34" charset="0"/>
              <a:buChar char="•"/>
            </a:pPr>
            <a:r>
              <a:rPr lang="en-US" b="1" i="1" dirty="0">
                <a:solidFill>
                  <a:srgbClr val="00385B"/>
                </a:solidFill>
                <a:latin typeface="TT Norms Pro" panose="02000503030000020003" pitchFamily="2" charset="0"/>
              </a:rPr>
              <a:t>Powder into the mill </a:t>
            </a:r>
            <a:r>
              <a:rPr lang="en-US" dirty="0">
                <a:solidFill>
                  <a:srgbClr val="00385B"/>
                </a:solidFill>
                <a:latin typeface="TT Norms Pro" panose="02000503030000020003" pitchFamily="2" charset="0"/>
              </a:rPr>
              <a:t>(from the beginning or in the last hour of milling).</a:t>
            </a:r>
          </a:p>
          <a:p>
            <a:pPr>
              <a:lnSpc>
                <a:spcPct val="150000"/>
              </a:lnSpc>
            </a:pPr>
            <a:endParaRPr lang="en-US" b="1" dirty="0">
              <a:solidFill>
                <a:srgbClr val="00385B"/>
              </a:solidFill>
              <a:latin typeface="TT Norms Pro" panose="02000503030000020003" pitchFamily="2" charset="0"/>
            </a:endParaRPr>
          </a:p>
          <a:p>
            <a:pPr>
              <a:lnSpc>
                <a:spcPct val="150000"/>
              </a:lnSpc>
            </a:pPr>
            <a:r>
              <a:rPr lang="en-US" b="1" dirty="0">
                <a:solidFill>
                  <a:srgbClr val="00385B"/>
                </a:solidFill>
                <a:latin typeface="TT Norms Pro" panose="02000503030000020003" pitchFamily="2" charset="0"/>
              </a:rPr>
              <a:t>Advantages </a:t>
            </a:r>
            <a:r>
              <a:rPr lang="en-US" dirty="0">
                <a:solidFill>
                  <a:srgbClr val="00385B"/>
                </a:solidFill>
                <a:latin typeface="TT Norms Pro" panose="02000503030000020003" pitchFamily="2" charset="0"/>
              </a:rPr>
              <a:t>= simple </a:t>
            </a:r>
          </a:p>
          <a:p>
            <a:pPr>
              <a:lnSpc>
                <a:spcPct val="150000"/>
              </a:lnSpc>
            </a:pPr>
            <a:r>
              <a:rPr lang="en-US" b="1" dirty="0">
                <a:solidFill>
                  <a:srgbClr val="00385B"/>
                </a:solidFill>
                <a:latin typeface="TT Norms Pro" panose="02000503030000020003" pitchFamily="2" charset="0"/>
              </a:rPr>
              <a:t>Disadvantages</a:t>
            </a:r>
            <a:r>
              <a:rPr lang="en-US" dirty="0">
                <a:solidFill>
                  <a:srgbClr val="00385B"/>
                </a:solidFill>
                <a:latin typeface="TT Norms Pro" panose="02000503030000020003" pitchFamily="2" charset="0"/>
              </a:rPr>
              <a:t> = longer milling, discharge, and sieving time – partial spoiling of the binder due to mechanical and thermal stress – higher risk of bacterial contamination  due to early addition.</a:t>
            </a:r>
          </a:p>
          <a:p>
            <a:pPr>
              <a:lnSpc>
                <a:spcPct val="150000"/>
              </a:lnSpc>
            </a:pPr>
            <a:endParaRPr lang="en-US" dirty="0">
              <a:solidFill>
                <a:srgbClr val="00385B"/>
              </a:solidFill>
              <a:latin typeface="TT Norms Pro" panose="02000503030000020003" pitchFamily="2" charset="0"/>
            </a:endParaRPr>
          </a:p>
          <a:p>
            <a:pPr>
              <a:lnSpc>
                <a:spcPct val="150000"/>
              </a:lnSpc>
            </a:pPr>
            <a:r>
              <a:rPr lang="en-US" i="1" dirty="0">
                <a:solidFill>
                  <a:srgbClr val="00385B"/>
                </a:solidFill>
                <a:latin typeface="TT Norms Pro" panose="02000503030000020003" pitchFamily="2" charset="0"/>
              </a:rPr>
              <a:t>PS: a partial addition (around 0,05 %) at the beginning of the milling is recommended to have faster milling </a:t>
            </a:r>
            <a:r>
              <a:rPr lang="en-US" i="1" dirty="0" err="1">
                <a:solidFill>
                  <a:srgbClr val="00385B"/>
                </a:solidFill>
                <a:latin typeface="TT Norms Pro" panose="02000503030000020003" pitchFamily="2" charset="0"/>
              </a:rPr>
              <a:t>deflocculant</a:t>
            </a:r>
            <a:r>
              <a:rPr lang="en-US" i="1" dirty="0">
                <a:solidFill>
                  <a:srgbClr val="00385B"/>
                </a:solidFill>
                <a:latin typeface="TT Norms Pro" panose="02000503030000020003" pitchFamily="2" charset="0"/>
              </a:rPr>
              <a:t> effect) and avoid sedimentation (anti-settling action)</a:t>
            </a:r>
          </a:p>
        </p:txBody>
      </p:sp>
      <p:sp>
        <p:nvSpPr>
          <p:cNvPr id="6" name="Rettangolo 5">
            <a:extLst>
              <a:ext uri="{FF2B5EF4-FFF2-40B4-BE49-F238E27FC236}">
                <a16:creationId xmlns:a16="http://schemas.microsoft.com/office/drawing/2014/main" id="{7F70BFAB-8BF6-43ED-B5BE-DF30C020FED2}"/>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7" name="Immagine 6"/>
          <p:cNvPicPr>
            <a:picLocks noChangeAspect="1"/>
          </p:cNvPicPr>
          <p:nvPr/>
        </p:nvPicPr>
        <p:blipFill rotWithShape="1">
          <a:blip r:embed="rId3"/>
          <a:srcRect l="507" r="24879"/>
          <a:stretch/>
        </p:blipFill>
        <p:spPr>
          <a:xfrm>
            <a:off x="7593759" y="1166750"/>
            <a:ext cx="4117828" cy="3689872"/>
          </a:xfrm>
          <a:prstGeom prst="rect">
            <a:avLst/>
          </a:prstGeom>
        </p:spPr>
      </p:pic>
    </p:spTree>
    <p:extLst>
      <p:ext uri="{BB962C8B-B14F-4D97-AF65-F5344CB8AC3E}">
        <p14:creationId xmlns:p14="http://schemas.microsoft.com/office/powerpoint/2010/main" val="1774636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CCE6FB3-1B5E-465A-AFA3-F893021C98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BE7342BA-63D4-4041-8457-D476773866D6}"/>
              </a:ext>
            </a:extLst>
          </p:cNvPr>
          <p:cNvSpPr/>
          <p:nvPr/>
        </p:nvSpPr>
        <p:spPr>
          <a:xfrm>
            <a:off x="997527" y="1175020"/>
            <a:ext cx="6614399" cy="4662815"/>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Addition systems:</a:t>
            </a:r>
          </a:p>
          <a:p>
            <a:pPr>
              <a:lnSpc>
                <a:spcPct val="150000"/>
              </a:lnSpc>
              <a:buFont typeface="Arial" pitchFamily="34" charset="0"/>
              <a:buChar char="•"/>
            </a:pPr>
            <a:r>
              <a:rPr lang="en-US" b="1" i="1" dirty="0">
                <a:solidFill>
                  <a:srgbClr val="00385B"/>
                </a:solidFill>
                <a:latin typeface="TT Norms Pro" panose="02000503030000020003" pitchFamily="2" charset="0"/>
              </a:rPr>
              <a:t>Gel into tanks under high speed stirring </a:t>
            </a:r>
          </a:p>
          <a:p>
            <a:pPr>
              <a:lnSpc>
                <a:spcPct val="150000"/>
              </a:lnSpc>
            </a:pPr>
            <a:r>
              <a:rPr lang="en-US" i="1" dirty="0">
                <a:solidFill>
                  <a:srgbClr val="00385B"/>
                </a:solidFill>
                <a:latin typeface="TT Norms Pro" panose="02000503030000020003" pitchFamily="2" charset="0"/>
              </a:rPr>
              <a:t>preparing at least 12 hours before a pre-dispersed gel (“mother solution”), usually 4-10 % water solution</a:t>
            </a:r>
            <a:endParaRPr lang="en-US" dirty="0">
              <a:solidFill>
                <a:srgbClr val="00385B"/>
              </a:solidFill>
              <a:latin typeface="TT Norms Pro" panose="02000503030000020003" pitchFamily="2" charset="0"/>
            </a:endParaRPr>
          </a:p>
          <a:p>
            <a:pPr>
              <a:lnSpc>
                <a:spcPct val="150000"/>
              </a:lnSpc>
            </a:pPr>
            <a:r>
              <a:rPr lang="en-US" b="1" dirty="0">
                <a:solidFill>
                  <a:srgbClr val="00385B"/>
                </a:solidFill>
                <a:latin typeface="TT Norms Pro" panose="02000503030000020003" pitchFamily="2" charset="0"/>
              </a:rPr>
              <a:t>Advantages</a:t>
            </a:r>
            <a:r>
              <a:rPr lang="en-US" dirty="0">
                <a:solidFill>
                  <a:srgbClr val="00385B"/>
                </a:solidFill>
                <a:latin typeface="TT Norms Pro" panose="02000503030000020003" pitchFamily="2" charset="0"/>
              </a:rPr>
              <a:t> = very good and fast dispersion and homogenization of the binder into the glaze. No loss of binder.</a:t>
            </a:r>
          </a:p>
          <a:p>
            <a:pPr>
              <a:lnSpc>
                <a:spcPct val="150000"/>
              </a:lnSpc>
            </a:pPr>
            <a:r>
              <a:rPr lang="en-US" b="1" dirty="0">
                <a:solidFill>
                  <a:srgbClr val="00385B"/>
                </a:solidFill>
                <a:latin typeface="TT Norms Pro" panose="02000503030000020003" pitchFamily="2" charset="0"/>
              </a:rPr>
              <a:t>Disadvantages</a:t>
            </a:r>
            <a:r>
              <a:rPr lang="en-US" dirty="0">
                <a:solidFill>
                  <a:srgbClr val="00385B"/>
                </a:solidFill>
                <a:latin typeface="TT Norms Pro" panose="02000503030000020003" pitchFamily="2" charset="0"/>
              </a:rPr>
              <a:t> = more complex procedure, greater use of the workforce at different times, middle level risk of bacteria </a:t>
            </a:r>
            <a:r>
              <a:rPr lang="en-US" dirty="0" err="1">
                <a:solidFill>
                  <a:srgbClr val="00385B"/>
                </a:solidFill>
                <a:latin typeface="TT Norms Pro" panose="02000503030000020003" pitchFamily="2" charset="0"/>
              </a:rPr>
              <a:t>ontamination</a:t>
            </a:r>
            <a:r>
              <a:rPr lang="en-US" dirty="0">
                <a:solidFill>
                  <a:srgbClr val="00385B"/>
                </a:solidFill>
                <a:latin typeface="TT Norms Pro" panose="02000503030000020003" pitchFamily="2" charset="0"/>
              </a:rPr>
              <a:t>.</a:t>
            </a:r>
          </a:p>
          <a:p>
            <a:pPr>
              <a:lnSpc>
                <a:spcPct val="150000"/>
              </a:lnSpc>
            </a:pPr>
            <a:r>
              <a:rPr lang="en-US" i="1" dirty="0">
                <a:solidFill>
                  <a:srgbClr val="00385B"/>
                </a:solidFill>
                <a:latin typeface="TT Norms Pro" panose="02000503030000020003" pitchFamily="2" charset="0"/>
              </a:rPr>
              <a:t>PS: very important to use an antibacterial agent from the beginning in the gel preparation.</a:t>
            </a:r>
          </a:p>
        </p:txBody>
      </p:sp>
      <p:sp>
        <p:nvSpPr>
          <p:cNvPr id="6" name="Rettangolo 5">
            <a:extLst>
              <a:ext uri="{FF2B5EF4-FFF2-40B4-BE49-F238E27FC236}">
                <a16:creationId xmlns:a16="http://schemas.microsoft.com/office/drawing/2014/main" id="{A6AD2C57-6D53-4736-BE4D-BD263A37B76D}"/>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2" name="Immagine 1"/>
          <p:cNvPicPr>
            <a:picLocks noChangeAspect="1"/>
          </p:cNvPicPr>
          <p:nvPr/>
        </p:nvPicPr>
        <p:blipFill rotWithShape="1">
          <a:blip r:embed="rId3"/>
          <a:srcRect l="507" r="24879"/>
          <a:stretch/>
        </p:blipFill>
        <p:spPr>
          <a:xfrm>
            <a:off x="7611926" y="1175020"/>
            <a:ext cx="4117828" cy="3689872"/>
          </a:xfrm>
          <a:prstGeom prst="rect">
            <a:avLst/>
          </a:prstGeom>
        </p:spPr>
      </p:pic>
    </p:spTree>
    <p:extLst>
      <p:ext uri="{BB962C8B-B14F-4D97-AF65-F5344CB8AC3E}">
        <p14:creationId xmlns:p14="http://schemas.microsoft.com/office/powerpoint/2010/main" val="1309577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5571443B-94AE-48B6-9937-15AB938144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C671099B-EADE-463E-BE90-1BE01B90A1F3}"/>
              </a:ext>
            </a:extLst>
          </p:cNvPr>
          <p:cNvSpPr/>
          <p:nvPr/>
        </p:nvSpPr>
        <p:spPr>
          <a:xfrm>
            <a:off x="1050070" y="1445386"/>
            <a:ext cx="6016848" cy="4662815"/>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Addition systems:</a:t>
            </a:r>
          </a:p>
          <a:p>
            <a:pPr>
              <a:lnSpc>
                <a:spcPct val="150000"/>
              </a:lnSpc>
              <a:buFont typeface="Arial" pitchFamily="34" charset="0"/>
              <a:buChar char="•"/>
            </a:pPr>
            <a:r>
              <a:rPr lang="en-US" b="1" i="1" dirty="0">
                <a:solidFill>
                  <a:srgbClr val="00385B"/>
                </a:solidFill>
                <a:latin typeface="TT Norms Pro" panose="02000503030000020003" pitchFamily="2" charset="0"/>
              </a:rPr>
              <a:t>Powder into tanks </a:t>
            </a:r>
            <a:r>
              <a:rPr lang="en-US" dirty="0">
                <a:solidFill>
                  <a:srgbClr val="00385B"/>
                </a:solidFill>
                <a:latin typeface="TT Norms Pro" panose="02000503030000020003" pitchFamily="2" charset="0"/>
              </a:rPr>
              <a:t>(under high speed stirring)</a:t>
            </a:r>
          </a:p>
          <a:p>
            <a:pPr>
              <a:lnSpc>
                <a:spcPct val="150000"/>
              </a:lnSpc>
            </a:pPr>
            <a:endParaRPr lang="en-US" b="1" dirty="0">
              <a:solidFill>
                <a:srgbClr val="00385B"/>
              </a:solidFill>
              <a:latin typeface="TT Norms Pro" panose="02000503030000020003" pitchFamily="2" charset="0"/>
            </a:endParaRPr>
          </a:p>
          <a:p>
            <a:pPr>
              <a:lnSpc>
                <a:spcPct val="150000"/>
              </a:lnSpc>
            </a:pPr>
            <a:r>
              <a:rPr lang="en-US" b="1" dirty="0">
                <a:solidFill>
                  <a:srgbClr val="00385B"/>
                </a:solidFill>
                <a:latin typeface="TT Norms Pro" panose="02000503030000020003" pitchFamily="2" charset="0"/>
              </a:rPr>
              <a:t>Advantages</a:t>
            </a:r>
            <a:r>
              <a:rPr lang="en-US" dirty="0">
                <a:solidFill>
                  <a:srgbClr val="00385B"/>
                </a:solidFill>
                <a:latin typeface="TT Norms Pro" panose="02000503030000020003" pitchFamily="2" charset="0"/>
              </a:rPr>
              <a:t> = simple, lower risk of bacterial contamination </a:t>
            </a:r>
          </a:p>
          <a:p>
            <a:pPr>
              <a:lnSpc>
                <a:spcPct val="150000"/>
              </a:lnSpc>
            </a:pPr>
            <a:r>
              <a:rPr lang="en-US" b="1" dirty="0">
                <a:solidFill>
                  <a:srgbClr val="00385B"/>
                </a:solidFill>
                <a:latin typeface="TT Norms Pro" panose="02000503030000020003" pitchFamily="2" charset="0"/>
              </a:rPr>
              <a:t>Disadvantages </a:t>
            </a:r>
            <a:r>
              <a:rPr lang="en-US" dirty="0">
                <a:solidFill>
                  <a:srgbClr val="00385B"/>
                </a:solidFill>
                <a:latin typeface="TT Norms Pro" panose="02000503030000020003" pitchFamily="2" charset="0"/>
              </a:rPr>
              <a:t>= longer mixing time  – the risk of undissolved binder (loss of material) And longer sieving time with higher residue.</a:t>
            </a:r>
          </a:p>
          <a:p>
            <a:pPr>
              <a:lnSpc>
                <a:spcPct val="150000"/>
              </a:lnSpc>
            </a:pPr>
            <a:endParaRPr lang="en-US" dirty="0">
              <a:solidFill>
                <a:srgbClr val="00385B"/>
              </a:solidFill>
              <a:latin typeface="TT Norms Pro" panose="02000503030000020003" pitchFamily="2" charset="0"/>
            </a:endParaRPr>
          </a:p>
          <a:p>
            <a:pPr>
              <a:lnSpc>
                <a:spcPct val="150000"/>
              </a:lnSpc>
            </a:pPr>
            <a:r>
              <a:rPr lang="en-US" i="1" dirty="0">
                <a:solidFill>
                  <a:srgbClr val="00385B"/>
                </a:solidFill>
                <a:latin typeface="TT Norms Pro" panose="02000503030000020003" pitchFamily="2" charset="0"/>
              </a:rPr>
              <a:t>PS: mixing time depends on the shape and dimension of the tank, and on the speed and shape of the stirrer</a:t>
            </a:r>
          </a:p>
        </p:txBody>
      </p:sp>
      <p:sp>
        <p:nvSpPr>
          <p:cNvPr id="6" name="Rettangolo 5">
            <a:extLst>
              <a:ext uri="{FF2B5EF4-FFF2-40B4-BE49-F238E27FC236}">
                <a16:creationId xmlns:a16="http://schemas.microsoft.com/office/drawing/2014/main" id="{D69B5C60-54E7-42DB-A019-31DE0D4054CC}"/>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7" name="Immagine 6"/>
          <p:cNvPicPr>
            <a:picLocks noChangeAspect="1"/>
          </p:cNvPicPr>
          <p:nvPr/>
        </p:nvPicPr>
        <p:blipFill rotWithShape="1">
          <a:blip r:embed="rId3"/>
          <a:srcRect l="507" r="24879"/>
          <a:stretch/>
        </p:blipFill>
        <p:spPr>
          <a:xfrm>
            <a:off x="7611926" y="1184994"/>
            <a:ext cx="4117828" cy="3689872"/>
          </a:xfrm>
          <a:prstGeom prst="rect">
            <a:avLst/>
          </a:prstGeom>
        </p:spPr>
      </p:pic>
    </p:spTree>
    <p:extLst>
      <p:ext uri="{BB962C8B-B14F-4D97-AF65-F5344CB8AC3E}">
        <p14:creationId xmlns:p14="http://schemas.microsoft.com/office/powerpoint/2010/main" val="1017402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B421687B-CCC0-4D7E-8056-D2A0EFD1DC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200DFB6B-3473-498A-9959-087C9EF1066C}"/>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29A61DC8-8DDB-4C69-831F-8570D09D9102}"/>
              </a:ext>
            </a:extLst>
          </p:cNvPr>
          <p:cNvSpPr/>
          <p:nvPr/>
        </p:nvSpPr>
        <p:spPr>
          <a:xfrm>
            <a:off x="1008824" y="1221939"/>
            <a:ext cx="6112595" cy="3831818"/>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Addition systems:</a:t>
            </a:r>
          </a:p>
          <a:p>
            <a:pPr>
              <a:lnSpc>
                <a:spcPct val="150000"/>
              </a:lnSpc>
            </a:pPr>
            <a:endParaRPr lang="en-US" b="1" dirty="0">
              <a:solidFill>
                <a:srgbClr val="00385B"/>
              </a:solidFill>
              <a:latin typeface="TT Norms Pro" panose="02000503030000020003" pitchFamily="2" charset="0"/>
            </a:endParaRPr>
          </a:p>
          <a:p>
            <a:pPr>
              <a:lnSpc>
                <a:spcPct val="150000"/>
              </a:lnSpc>
            </a:pPr>
            <a:r>
              <a:rPr lang="en-US" dirty="0">
                <a:solidFill>
                  <a:srgbClr val="00385B"/>
                </a:solidFill>
                <a:latin typeface="TT Norms Pro" panose="02000503030000020003" pitchFamily="2" charset="0"/>
              </a:rPr>
              <a:t>To choose the addition system take into consideration:</a:t>
            </a:r>
          </a:p>
          <a:p>
            <a:pPr>
              <a:lnSpc>
                <a:spcPct val="150000"/>
              </a:lnSpc>
            </a:pPr>
            <a:endParaRPr lang="en-US" dirty="0">
              <a:solidFill>
                <a:srgbClr val="00385B"/>
              </a:solidFill>
              <a:latin typeface="TT Norms Pro" panose="02000503030000020003" pitchFamily="2" charset="0"/>
            </a:endParaRPr>
          </a:p>
          <a:p>
            <a:pPr>
              <a:lnSpc>
                <a:spcPct val="150000"/>
              </a:lnSpc>
              <a:buFontTx/>
              <a:buChar char="-"/>
            </a:pPr>
            <a:r>
              <a:rPr lang="en-US" dirty="0">
                <a:solidFill>
                  <a:srgbClr val="00385B"/>
                </a:solidFill>
                <a:latin typeface="TT Norms Pro" panose="02000503030000020003" pitchFamily="2" charset="0"/>
              </a:rPr>
              <a:t>Space, machinery in glaze preparation dept. and output 	capacity of the plant</a:t>
            </a:r>
          </a:p>
          <a:p>
            <a:pPr>
              <a:lnSpc>
                <a:spcPct val="150000"/>
              </a:lnSpc>
              <a:buFontTx/>
              <a:buChar char="-"/>
            </a:pPr>
            <a:r>
              <a:rPr lang="en-US" dirty="0">
                <a:solidFill>
                  <a:srgbClr val="00385B"/>
                </a:solidFill>
                <a:latin typeface="TT Norms Pro" panose="02000503030000020003" pitchFamily="2" charset="0"/>
              </a:rPr>
              <a:t>Risk of bacterial attacks (quality of water, raw materials, 	environment, and climate)</a:t>
            </a:r>
          </a:p>
          <a:p>
            <a:pPr>
              <a:lnSpc>
                <a:spcPct val="150000"/>
              </a:lnSpc>
              <a:buFontTx/>
              <a:buChar char="-"/>
            </a:pPr>
            <a:r>
              <a:rPr lang="en-US" dirty="0">
                <a:solidFill>
                  <a:srgbClr val="00385B"/>
                </a:solidFill>
                <a:latin typeface="TT Norms Pro" panose="02000503030000020003" pitchFamily="2" charset="0"/>
              </a:rPr>
              <a:t>Local working organization and skills of the workers.</a:t>
            </a:r>
          </a:p>
        </p:txBody>
      </p:sp>
      <p:pic>
        <p:nvPicPr>
          <p:cNvPr id="7" name="Immagine 6"/>
          <p:cNvPicPr>
            <a:picLocks noChangeAspect="1"/>
          </p:cNvPicPr>
          <p:nvPr/>
        </p:nvPicPr>
        <p:blipFill rotWithShape="1">
          <a:blip r:embed="rId3"/>
          <a:srcRect l="507" r="24879"/>
          <a:stretch/>
        </p:blipFill>
        <p:spPr>
          <a:xfrm>
            <a:off x="7611926" y="1184994"/>
            <a:ext cx="4117828" cy="3689872"/>
          </a:xfrm>
          <a:prstGeom prst="rect">
            <a:avLst/>
          </a:prstGeom>
        </p:spPr>
      </p:pic>
    </p:spTree>
    <p:extLst>
      <p:ext uri="{BB962C8B-B14F-4D97-AF65-F5344CB8AC3E}">
        <p14:creationId xmlns:p14="http://schemas.microsoft.com/office/powerpoint/2010/main" val="272355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2BA853FB-04F9-4EA5-A6F8-BAAD5A1E31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BABCE6BB-CAC6-43FB-8C99-124FA03EC6D7}"/>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80412922-7BD6-447B-80F4-61A6279CD642}"/>
              </a:ext>
            </a:extLst>
          </p:cNvPr>
          <p:cNvSpPr/>
          <p:nvPr/>
        </p:nvSpPr>
        <p:spPr>
          <a:xfrm>
            <a:off x="997526" y="1157652"/>
            <a:ext cx="6178396" cy="5078313"/>
          </a:xfrm>
          <a:prstGeom prst="rect">
            <a:avLst/>
          </a:prstGeom>
        </p:spPr>
        <p:txBody>
          <a:bodyPr wrap="square">
            <a:spAutoFit/>
          </a:bodyPr>
          <a:lstStyle/>
          <a:p>
            <a:pPr>
              <a:lnSpc>
                <a:spcPct val="150000"/>
              </a:lnSpc>
            </a:pPr>
            <a:r>
              <a:rPr lang="en-US" b="1" dirty="0">
                <a:solidFill>
                  <a:srgbClr val="00385B"/>
                </a:solidFill>
                <a:latin typeface="TT Norms Pro" panose="02000503030000020003" pitchFamily="2" charset="0"/>
              </a:rPr>
              <a:t> Main families of binders/rheology modifiers:</a:t>
            </a:r>
          </a:p>
          <a:p>
            <a:pPr>
              <a:lnSpc>
                <a:spcPct val="150000"/>
              </a:lnSpc>
            </a:pPr>
            <a:endParaRPr lang="en-US" b="1" dirty="0">
              <a:solidFill>
                <a:srgbClr val="00385B"/>
              </a:solidFill>
              <a:latin typeface="TT Norms Pro" panose="02000503030000020003" pitchFamily="2" charset="0"/>
            </a:endParaRPr>
          </a:p>
          <a:p>
            <a:pPr marL="180000" algn="just">
              <a:lnSpc>
                <a:spcPct val="150000"/>
              </a:lnSpc>
              <a:buFontTx/>
              <a:buChar char="•"/>
            </a:pPr>
            <a:r>
              <a:rPr lang="en-GB" dirty="0">
                <a:solidFill>
                  <a:srgbClr val="00385B"/>
                </a:solidFill>
                <a:latin typeface="TT Norms Pro" panose="02000503030000020003" pitchFamily="2" charset="0"/>
                <a:ea typeface="Verdana" pitchFamily="34" charset="0"/>
                <a:cs typeface="Arial" pitchFamily="34" charset="0"/>
              </a:rPr>
              <a:t> </a:t>
            </a:r>
            <a:r>
              <a:rPr lang="en-GB" b="1" dirty="0">
                <a:solidFill>
                  <a:srgbClr val="00385B"/>
                </a:solidFill>
                <a:latin typeface="TT Norms Pro" panose="02000503030000020003" pitchFamily="2" charset="0"/>
                <a:ea typeface="Verdana" pitchFamily="34" charset="0"/>
                <a:cs typeface="Arial" pitchFamily="34" charset="0"/>
              </a:rPr>
              <a:t>CARBOCEL</a:t>
            </a:r>
            <a:r>
              <a:rPr lang="en-GB" dirty="0">
                <a:solidFill>
                  <a:srgbClr val="00385B"/>
                </a:solidFill>
                <a:latin typeface="TT Norms Pro" panose="02000503030000020003" pitchFamily="2" charset="0"/>
                <a:ea typeface="Verdana" pitchFamily="34" charset="0"/>
                <a:cs typeface="Arial" pitchFamily="34" charset="0"/>
              </a:rPr>
              <a:t> = CMC (Na Carboxymethyl cellulose) (powder): traditional binder – very good binding power–  longer drying time – lower thixotropy - lower cost -</a:t>
            </a:r>
            <a:r>
              <a:rPr lang="en-GB" i="1" dirty="0">
                <a:solidFill>
                  <a:srgbClr val="00385B"/>
                </a:solidFill>
                <a:latin typeface="TT Norms Pro" panose="02000503030000020003" pitchFamily="2" charset="0"/>
                <a:ea typeface="Verdana" pitchFamily="34" charset="0"/>
                <a:cs typeface="Arial" pitchFamily="34" charset="0"/>
              </a:rPr>
              <a:t> especially recommended for addition in  powder form into glaze in tanks</a:t>
            </a:r>
          </a:p>
          <a:p>
            <a:pPr marL="180000" algn="just">
              <a:lnSpc>
                <a:spcPct val="150000"/>
              </a:lnSpc>
            </a:pPr>
            <a:endParaRPr lang="en-GB" i="1" dirty="0">
              <a:solidFill>
                <a:srgbClr val="00385B"/>
              </a:solidFill>
              <a:latin typeface="TT Norms Pro" panose="02000503030000020003" pitchFamily="2" charset="0"/>
              <a:ea typeface="Verdana" pitchFamily="34" charset="0"/>
              <a:cs typeface="Arial" pitchFamily="34" charset="0"/>
            </a:endParaRPr>
          </a:p>
          <a:p>
            <a:pPr marL="180000" algn="just">
              <a:lnSpc>
                <a:spcPct val="150000"/>
              </a:lnSpc>
              <a:buFontTx/>
              <a:buChar char="•"/>
            </a:pPr>
            <a:r>
              <a:rPr lang="en-GB" dirty="0">
                <a:solidFill>
                  <a:srgbClr val="00385B"/>
                </a:solidFill>
                <a:latin typeface="TT Norms Pro" panose="02000503030000020003" pitchFamily="2" charset="0"/>
                <a:ea typeface="Verdana" pitchFamily="34" charset="0"/>
                <a:cs typeface="Arial" pitchFamily="34" charset="0"/>
              </a:rPr>
              <a:t> </a:t>
            </a:r>
            <a:r>
              <a:rPr lang="en-GB" b="1" dirty="0">
                <a:solidFill>
                  <a:srgbClr val="00385B"/>
                </a:solidFill>
                <a:latin typeface="TT Norms Pro" panose="02000503030000020003" pitchFamily="2" charset="0"/>
                <a:ea typeface="Verdana" pitchFamily="34" charset="0"/>
                <a:cs typeface="Arial" pitchFamily="34" charset="0"/>
              </a:rPr>
              <a:t>TIXOLAM</a:t>
            </a:r>
            <a:r>
              <a:rPr lang="en-GB" dirty="0">
                <a:solidFill>
                  <a:srgbClr val="00385B"/>
                </a:solidFill>
                <a:latin typeface="TT Norms Pro" panose="02000503030000020003" pitchFamily="2" charset="0"/>
                <a:ea typeface="Verdana" pitchFamily="34" charset="0"/>
                <a:cs typeface="Arial" pitchFamily="34" charset="0"/>
              </a:rPr>
              <a:t> = SPECIAL BINDER (powder): optimized rheology – shorter drying time – </a:t>
            </a:r>
          </a:p>
          <a:p>
            <a:pPr marL="180000" algn="just">
              <a:lnSpc>
                <a:spcPct val="150000"/>
              </a:lnSpc>
            </a:pPr>
            <a:r>
              <a:rPr lang="en-GB" dirty="0">
                <a:solidFill>
                  <a:srgbClr val="00385B"/>
                </a:solidFill>
                <a:latin typeface="TT Norms Pro" panose="02000503030000020003" pitchFamily="2" charset="0"/>
                <a:ea typeface="Verdana" pitchFamily="34" charset="0"/>
                <a:cs typeface="Arial" pitchFamily="34" charset="0"/>
              </a:rPr>
              <a:t>higher anti-settling properties – higher thixotropy - higher resistance to bacterial attack - higher cost</a:t>
            </a:r>
          </a:p>
        </p:txBody>
      </p:sp>
      <p:pic>
        <p:nvPicPr>
          <p:cNvPr id="7" name="Immagine 6"/>
          <p:cNvPicPr>
            <a:picLocks noChangeAspect="1"/>
          </p:cNvPicPr>
          <p:nvPr/>
        </p:nvPicPr>
        <p:blipFill>
          <a:blip r:embed="rId3"/>
          <a:stretch>
            <a:fillRect/>
          </a:stretch>
        </p:blipFill>
        <p:spPr>
          <a:xfrm>
            <a:off x="8156008" y="1984117"/>
            <a:ext cx="3238667" cy="2721115"/>
          </a:xfrm>
          <a:prstGeom prst="rect">
            <a:avLst/>
          </a:prstGeom>
        </p:spPr>
      </p:pic>
    </p:spTree>
    <p:extLst>
      <p:ext uri="{BB962C8B-B14F-4D97-AF65-F5344CB8AC3E}">
        <p14:creationId xmlns:p14="http://schemas.microsoft.com/office/powerpoint/2010/main" val="2769729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6A99BAB-1A9E-41EC-904F-1E158705FE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6E6D4072-1712-4E73-937B-7D07F2ADA862}"/>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6B87F368-F906-4C52-938C-01CF5D2BB862}"/>
              </a:ext>
            </a:extLst>
          </p:cNvPr>
          <p:cNvSpPr/>
          <p:nvPr/>
        </p:nvSpPr>
        <p:spPr>
          <a:xfrm>
            <a:off x="909200" y="1322878"/>
            <a:ext cx="3337773"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CMC – CARBOCEL</a:t>
            </a:r>
            <a:r>
              <a:rPr lang="en-US" b="1" baseline="30000" dirty="0">
                <a:solidFill>
                  <a:srgbClr val="00385B"/>
                </a:solidFill>
                <a:latin typeface="TT Norms Pro" panose="02000503030000020003" pitchFamily="2" charset="0"/>
              </a:rPr>
              <a:t>®</a:t>
            </a:r>
            <a:r>
              <a:rPr lang="en-US" b="1" dirty="0">
                <a:solidFill>
                  <a:srgbClr val="00385B"/>
                </a:solidFill>
                <a:latin typeface="TT Norms Pro" panose="02000503030000020003" pitchFamily="2" charset="0"/>
              </a:rPr>
              <a:t> SERIES</a:t>
            </a:r>
          </a:p>
        </p:txBody>
      </p:sp>
      <p:graphicFrame>
        <p:nvGraphicFramePr>
          <p:cNvPr id="7" name="Segnaposto tabella 3">
            <a:extLst>
              <a:ext uri="{FF2B5EF4-FFF2-40B4-BE49-F238E27FC236}">
                <a16:creationId xmlns:a16="http://schemas.microsoft.com/office/drawing/2014/main" id="{17536B1E-3B19-4B4F-A934-2CECF5A59E56}"/>
              </a:ext>
            </a:extLst>
          </p:cNvPr>
          <p:cNvGraphicFramePr>
            <a:graphicFrameLocks/>
          </p:cNvGraphicFramePr>
          <p:nvPr>
            <p:extLst>
              <p:ext uri="{D42A27DB-BD31-4B8C-83A1-F6EECF244321}">
                <p14:modId xmlns:p14="http://schemas.microsoft.com/office/powerpoint/2010/main" val="1021840116"/>
              </p:ext>
            </p:extLst>
          </p:nvPr>
        </p:nvGraphicFramePr>
        <p:xfrm>
          <a:off x="1006983" y="1692210"/>
          <a:ext cx="8709671" cy="4784269"/>
        </p:xfrm>
        <a:graphic>
          <a:graphicData uri="http://schemas.openxmlformats.org/drawingml/2006/table">
            <a:tbl>
              <a:tblPr firstRow="1" bandRow="1">
                <a:tableStyleId>{5C22544A-7EE6-4342-B048-85BDC9FD1C3A}</a:tableStyleId>
              </a:tblPr>
              <a:tblGrid>
                <a:gridCol w="2648322">
                  <a:extLst>
                    <a:ext uri="{9D8B030D-6E8A-4147-A177-3AD203B41FA5}">
                      <a16:colId xmlns:a16="http://schemas.microsoft.com/office/drawing/2014/main" val="20000"/>
                    </a:ext>
                  </a:extLst>
                </a:gridCol>
                <a:gridCol w="1574018">
                  <a:extLst>
                    <a:ext uri="{9D8B030D-6E8A-4147-A177-3AD203B41FA5}">
                      <a16:colId xmlns:a16="http://schemas.microsoft.com/office/drawing/2014/main" val="20001"/>
                    </a:ext>
                  </a:extLst>
                </a:gridCol>
                <a:gridCol w="1495777">
                  <a:extLst>
                    <a:ext uri="{9D8B030D-6E8A-4147-A177-3AD203B41FA5}">
                      <a16:colId xmlns:a16="http://schemas.microsoft.com/office/drawing/2014/main" val="20002"/>
                    </a:ext>
                  </a:extLst>
                </a:gridCol>
                <a:gridCol w="1495777">
                  <a:extLst>
                    <a:ext uri="{9D8B030D-6E8A-4147-A177-3AD203B41FA5}">
                      <a16:colId xmlns:a16="http://schemas.microsoft.com/office/drawing/2014/main" val="20003"/>
                    </a:ext>
                  </a:extLst>
                </a:gridCol>
                <a:gridCol w="1495777">
                  <a:extLst>
                    <a:ext uri="{9D8B030D-6E8A-4147-A177-3AD203B41FA5}">
                      <a16:colId xmlns:a16="http://schemas.microsoft.com/office/drawing/2014/main" val="20004"/>
                    </a:ext>
                  </a:extLst>
                </a:gridCol>
              </a:tblGrid>
              <a:tr h="970595">
                <a:tc>
                  <a:txBody>
                    <a:bodyPr/>
                    <a:lstStyle/>
                    <a:p>
                      <a:endParaRPr lang="it-IT" dirty="0">
                        <a:latin typeface="TT Norms Pro" panose="02000503030000020003" pitchFamily="2" charset="0"/>
                      </a:endParaRPr>
                    </a:p>
                  </a:txBody>
                  <a:tcPr>
                    <a:solidFill>
                      <a:srgbClr val="EC6839"/>
                    </a:solidFill>
                  </a:tcPr>
                </a:tc>
                <a:tc>
                  <a:txBody>
                    <a:bodyPr/>
                    <a:lstStyle/>
                    <a:p>
                      <a:pPr algn="ctr"/>
                      <a:r>
                        <a:rPr lang="it-IT" dirty="0">
                          <a:latin typeface="TT Norms Pro" panose="02000503030000020003" pitchFamily="2" charset="0"/>
                        </a:rPr>
                        <a:t>Active</a:t>
                      </a:r>
                      <a:r>
                        <a:rPr lang="it-IT" baseline="0" dirty="0">
                          <a:latin typeface="TT Norms Pro" panose="02000503030000020003" pitchFamily="2" charset="0"/>
                        </a:rPr>
                        <a:t> </a:t>
                      </a:r>
                      <a:r>
                        <a:rPr lang="it-IT" baseline="0" dirty="0" err="1">
                          <a:latin typeface="TT Norms Pro" panose="02000503030000020003" pitchFamily="2" charset="0"/>
                        </a:rPr>
                        <a:t>content</a:t>
                      </a:r>
                      <a:endParaRPr lang="it-IT" dirty="0">
                        <a:latin typeface="TT Norms Pro" panose="02000503030000020003" pitchFamily="2" charset="0"/>
                      </a:endParaRPr>
                    </a:p>
                  </a:txBody>
                  <a:tcPr anchor="ctr">
                    <a:solidFill>
                      <a:srgbClr val="EC6839"/>
                    </a:solidFill>
                  </a:tcPr>
                </a:tc>
                <a:tc>
                  <a:txBody>
                    <a:bodyPr/>
                    <a:lstStyle/>
                    <a:p>
                      <a:pPr algn="ctr"/>
                      <a:r>
                        <a:rPr lang="it-IT" dirty="0">
                          <a:latin typeface="TT Norms Pro" panose="02000503030000020003" pitchFamily="2" charset="0"/>
                        </a:rPr>
                        <a:t>DS</a:t>
                      </a:r>
                    </a:p>
                  </a:txBody>
                  <a:tcPr anchor="ctr">
                    <a:solidFill>
                      <a:srgbClr val="EC683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err="1">
                          <a:latin typeface="TT Norms Pro" panose="02000503030000020003" pitchFamily="2" charset="0"/>
                        </a:rPr>
                        <a:t>Viscosiy</a:t>
                      </a:r>
                      <a:endParaRPr lang="it-IT" dirty="0">
                        <a:latin typeface="TT Norms Pro" panose="02000503030000020003" pitchFamily="2"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dirty="0">
                          <a:latin typeface="TT Norms Pro" panose="02000503030000020003" pitchFamily="2" charset="0"/>
                        </a:rPr>
                        <a:t>2% Sol.</a:t>
                      </a:r>
                    </a:p>
                    <a:p>
                      <a:pPr marL="0" marR="0" indent="0" algn="ctr" defTabSz="914400" rtl="0" eaLnBrk="1" fontAlgn="auto" latinLnBrk="0" hangingPunct="1">
                        <a:lnSpc>
                          <a:spcPct val="100000"/>
                        </a:lnSpc>
                        <a:spcBef>
                          <a:spcPts val="0"/>
                        </a:spcBef>
                        <a:spcAft>
                          <a:spcPts val="0"/>
                        </a:spcAft>
                        <a:buClrTx/>
                        <a:buSzTx/>
                        <a:buFontTx/>
                        <a:buNone/>
                        <a:tabLst/>
                        <a:defRPr/>
                      </a:pPr>
                      <a:r>
                        <a:rPr lang="it-IT" dirty="0">
                          <a:latin typeface="TT Norms Pro" panose="02000503030000020003" pitchFamily="2" charset="0"/>
                        </a:rPr>
                        <a:t>(</a:t>
                      </a:r>
                      <a:r>
                        <a:rPr lang="it-IT" dirty="0" err="1">
                          <a:latin typeface="TT Norms Pro" panose="02000503030000020003" pitchFamily="2" charset="0"/>
                        </a:rPr>
                        <a:t>mPa</a:t>
                      </a:r>
                      <a:r>
                        <a:rPr lang="it-IT" dirty="0">
                          <a:latin typeface="TT Norms Pro" panose="02000503030000020003" pitchFamily="2" charset="0"/>
                        </a:rPr>
                        <a:t>*s)</a:t>
                      </a:r>
                    </a:p>
                  </a:txBody>
                  <a:tcPr anchor="ctr">
                    <a:solidFill>
                      <a:srgbClr val="EC6839"/>
                    </a:solidFill>
                  </a:tcPr>
                </a:tc>
                <a:tc>
                  <a:txBody>
                    <a:bodyPr/>
                    <a:lstStyle/>
                    <a:p>
                      <a:pPr algn="ctr"/>
                      <a:r>
                        <a:rPr lang="it-IT" dirty="0" err="1">
                          <a:latin typeface="TT Norms Pro" panose="02000503030000020003" pitchFamily="2" charset="0"/>
                        </a:rPr>
                        <a:t>pH</a:t>
                      </a:r>
                      <a:endParaRPr lang="it-IT" dirty="0">
                        <a:latin typeface="TT Norms Pro" panose="02000503030000020003" pitchFamily="2" charset="0"/>
                      </a:endParaRPr>
                    </a:p>
                  </a:txBody>
                  <a:tcPr anchor="ctr">
                    <a:solidFill>
                      <a:srgbClr val="EC6839"/>
                    </a:solidFill>
                  </a:tcPr>
                </a:tc>
                <a:extLst>
                  <a:ext uri="{0D108BD9-81ED-4DB2-BD59-A6C34878D82A}">
                    <a16:rowId xmlns:a16="http://schemas.microsoft.com/office/drawing/2014/main" val="10000"/>
                  </a:ext>
                </a:extLst>
              </a:tr>
              <a:tr h="519518">
                <a:tc>
                  <a:txBody>
                    <a:bodyPr/>
                    <a:lstStyle/>
                    <a:p>
                      <a:r>
                        <a:rPr lang="it-IT" dirty="0" err="1">
                          <a:solidFill>
                            <a:srgbClr val="FFFFFF"/>
                          </a:solidFill>
                          <a:latin typeface="TT Norms Pro" panose="02000503030000020003" pitchFamily="2" charset="0"/>
                        </a:rPr>
                        <a:t>Carbocel</a:t>
                      </a:r>
                      <a:r>
                        <a:rPr lang="it-IT" dirty="0">
                          <a:solidFill>
                            <a:srgbClr val="FFFFFF"/>
                          </a:solidFill>
                          <a:latin typeface="TT Norms Pro" panose="02000503030000020003" pitchFamily="2" charset="0"/>
                        </a:rPr>
                        <a:t> MM3</a:t>
                      </a:r>
                    </a:p>
                  </a:txBody>
                  <a:tcPr anchor="ctr">
                    <a:solidFill>
                      <a:srgbClr val="00385B">
                        <a:alpha val="80000"/>
                      </a:srgbClr>
                    </a:solidFill>
                  </a:tcPr>
                </a:tc>
                <a:tc>
                  <a:txBody>
                    <a:bodyPr/>
                    <a:lstStyle/>
                    <a:p>
                      <a:pPr algn="ctr"/>
                      <a:r>
                        <a:rPr lang="it-IT" dirty="0">
                          <a:solidFill>
                            <a:srgbClr val="EC6839"/>
                          </a:solidFill>
                          <a:latin typeface="TT Norms Pro" panose="02000503030000020003" pitchFamily="2" charset="0"/>
                        </a:rPr>
                        <a:t>&gt;</a:t>
                      </a:r>
                      <a:r>
                        <a:rPr lang="it-IT" baseline="0" dirty="0">
                          <a:solidFill>
                            <a:srgbClr val="EC6839"/>
                          </a:solidFill>
                          <a:latin typeface="TT Norms Pro" panose="02000503030000020003" pitchFamily="2" charset="0"/>
                        </a:rPr>
                        <a:t> </a:t>
                      </a:r>
                      <a:r>
                        <a:rPr lang="it-IT" dirty="0">
                          <a:solidFill>
                            <a:srgbClr val="EC6839"/>
                          </a:solidFill>
                          <a:latin typeface="TT Norms Pro" panose="02000503030000020003" pitchFamily="2" charset="0"/>
                        </a:rPr>
                        <a:t> 98 %</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0.65 - 0.8</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1000-3000</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6.5-10</a:t>
                      </a:r>
                    </a:p>
                  </a:txBody>
                  <a:tcPr anchor="ctr">
                    <a:solidFill>
                      <a:srgbClr val="8A959C">
                        <a:alpha val="20000"/>
                      </a:srgbClr>
                    </a:solidFill>
                  </a:tcPr>
                </a:tc>
                <a:extLst>
                  <a:ext uri="{0D108BD9-81ED-4DB2-BD59-A6C34878D82A}">
                    <a16:rowId xmlns:a16="http://schemas.microsoft.com/office/drawing/2014/main" val="10001"/>
                  </a:ext>
                </a:extLst>
              </a:tr>
              <a:tr h="742167">
                <a:tc>
                  <a:txBody>
                    <a:bodyPr/>
                    <a:lstStyle/>
                    <a:p>
                      <a:r>
                        <a:rPr lang="it-IT" dirty="0" err="1">
                          <a:solidFill>
                            <a:srgbClr val="FFFFFF"/>
                          </a:solidFill>
                          <a:latin typeface="TT Norms Pro" panose="02000503030000020003" pitchFamily="2" charset="0"/>
                        </a:rPr>
                        <a:t>Carbocel</a:t>
                      </a:r>
                      <a:r>
                        <a:rPr lang="it-IT" dirty="0">
                          <a:solidFill>
                            <a:srgbClr val="FFFFFF"/>
                          </a:solidFill>
                          <a:latin typeface="TT Norms Pro" panose="02000503030000020003" pitchFamily="2" charset="0"/>
                        </a:rPr>
                        <a:t> MM 500</a:t>
                      </a:r>
                    </a:p>
                  </a:txBody>
                  <a:tcPr anchor="ctr">
                    <a:solidFill>
                      <a:srgbClr val="00385B">
                        <a:alpha val="80000"/>
                      </a:srgbClr>
                    </a:solidFill>
                  </a:tcPr>
                </a:tc>
                <a:tc>
                  <a:txBody>
                    <a:bodyPr/>
                    <a:lstStyle/>
                    <a:p>
                      <a:pPr algn="ctr"/>
                      <a:r>
                        <a:rPr lang="it-IT" dirty="0">
                          <a:solidFill>
                            <a:srgbClr val="EC6839"/>
                          </a:solidFill>
                          <a:latin typeface="TT Norms Pro" panose="02000503030000020003" pitchFamily="2" charset="0"/>
                        </a:rPr>
                        <a:t>&gt; 98 %</a:t>
                      </a:r>
                    </a:p>
                  </a:txBody>
                  <a:tcPr anchor="ctr">
                    <a:solidFill>
                      <a:srgbClr val="D1D7DA">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baseline="0" dirty="0">
                          <a:solidFill>
                            <a:srgbClr val="EC6839"/>
                          </a:solidFill>
                          <a:latin typeface="TT Norms Pro" panose="02000503030000020003" pitchFamily="2" charset="0"/>
                        </a:rPr>
                        <a:t>&gt; 0.9</a:t>
                      </a:r>
                      <a:endParaRPr lang="it-IT" dirty="0">
                        <a:solidFill>
                          <a:srgbClr val="EC6839"/>
                        </a:solidFill>
                        <a:latin typeface="TT Norms Pro" panose="02000503030000020003" pitchFamily="2" charset="0"/>
                      </a:endParaRPr>
                    </a:p>
                  </a:txBody>
                  <a:tcPr anchor="ctr">
                    <a:solidFill>
                      <a:srgbClr val="D1D7DA">
                        <a:alpha val="20000"/>
                      </a:srgbClr>
                    </a:solidFill>
                  </a:tcPr>
                </a:tc>
                <a:tc>
                  <a:txBody>
                    <a:bodyPr/>
                    <a:lstStyle/>
                    <a:p>
                      <a:pPr algn="ctr"/>
                      <a:r>
                        <a:rPr lang="it-IT" dirty="0">
                          <a:solidFill>
                            <a:srgbClr val="EC6839"/>
                          </a:solidFill>
                          <a:latin typeface="TT Norms Pro" panose="02000503030000020003" pitchFamily="2" charset="0"/>
                        </a:rPr>
                        <a:t>3000-6000</a:t>
                      </a:r>
                    </a:p>
                  </a:txBody>
                  <a:tcPr anchor="ctr">
                    <a:solidFill>
                      <a:srgbClr val="D1D7DA">
                        <a:alpha val="20000"/>
                      </a:srgbClr>
                    </a:solidFill>
                  </a:tcPr>
                </a:tc>
                <a:tc>
                  <a:txBody>
                    <a:bodyPr/>
                    <a:lstStyle/>
                    <a:p>
                      <a:pPr algn="ctr"/>
                      <a:r>
                        <a:rPr lang="it-IT" dirty="0">
                          <a:solidFill>
                            <a:srgbClr val="EC6839"/>
                          </a:solidFill>
                          <a:latin typeface="TT Norms Pro" panose="02000503030000020003" pitchFamily="2" charset="0"/>
                        </a:rPr>
                        <a:t>6.5-10</a:t>
                      </a:r>
                    </a:p>
                  </a:txBody>
                  <a:tcPr anchor="ctr">
                    <a:solidFill>
                      <a:srgbClr val="D1D7DA">
                        <a:alpha val="20000"/>
                      </a:srgbClr>
                    </a:solidFill>
                  </a:tcPr>
                </a:tc>
                <a:extLst>
                  <a:ext uri="{0D108BD9-81ED-4DB2-BD59-A6C34878D82A}">
                    <a16:rowId xmlns:a16="http://schemas.microsoft.com/office/drawing/2014/main" val="10002"/>
                  </a:ext>
                </a:extLst>
              </a:tr>
              <a:tr h="679417">
                <a:tc>
                  <a:txBody>
                    <a:bodyPr/>
                    <a:lstStyle/>
                    <a:p>
                      <a:r>
                        <a:rPr lang="it-IT" dirty="0" err="1">
                          <a:solidFill>
                            <a:srgbClr val="FFFFFF"/>
                          </a:solidFill>
                          <a:latin typeface="TT Norms Pro" panose="02000503030000020003" pitchFamily="2" charset="0"/>
                        </a:rPr>
                        <a:t>Carbocel</a:t>
                      </a:r>
                      <a:r>
                        <a:rPr lang="it-IT" baseline="0" dirty="0">
                          <a:solidFill>
                            <a:srgbClr val="FFFFFF"/>
                          </a:solidFill>
                          <a:latin typeface="TT Norms Pro" panose="02000503030000020003" pitchFamily="2" charset="0"/>
                        </a:rPr>
                        <a:t> </a:t>
                      </a:r>
                      <a:r>
                        <a:rPr lang="it-IT" dirty="0">
                          <a:solidFill>
                            <a:srgbClr val="FFFFFF"/>
                          </a:solidFill>
                          <a:latin typeface="TT Norms Pro" panose="02000503030000020003" pitchFamily="2" charset="0"/>
                        </a:rPr>
                        <a:t>AA 100</a:t>
                      </a:r>
                    </a:p>
                  </a:txBody>
                  <a:tcPr anchor="ctr">
                    <a:solidFill>
                      <a:srgbClr val="00385B">
                        <a:alpha val="8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a:solidFill>
                            <a:srgbClr val="EC6839"/>
                          </a:solidFill>
                          <a:latin typeface="TT Norms Pro" panose="02000503030000020003" pitchFamily="2" charset="0"/>
                        </a:rPr>
                        <a:t>&gt; 98 %</a:t>
                      </a:r>
                    </a:p>
                  </a:txBody>
                  <a:tcPr anchor="ctr">
                    <a:solidFill>
                      <a:srgbClr val="8A959C">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baseline="0" dirty="0">
                          <a:solidFill>
                            <a:srgbClr val="EC6839"/>
                          </a:solidFill>
                          <a:latin typeface="TT Norms Pro" panose="02000503030000020003" pitchFamily="2" charset="0"/>
                        </a:rPr>
                        <a:t> &gt; 0.9</a:t>
                      </a:r>
                      <a:endParaRPr lang="it-IT" dirty="0">
                        <a:solidFill>
                          <a:srgbClr val="EC6839"/>
                        </a:solidFill>
                        <a:latin typeface="TT Norms Pro" panose="02000503030000020003" pitchFamily="2" charset="0"/>
                      </a:endParaRP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700-1400</a:t>
                      </a:r>
                    </a:p>
                    <a:p>
                      <a:pPr algn="ctr"/>
                      <a:r>
                        <a:rPr lang="it-IT" dirty="0">
                          <a:solidFill>
                            <a:srgbClr val="EC6839"/>
                          </a:solidFill>
                          <a:latin typeface="TT Norms Pro" panose="02000503030000020003" pitchFamily="2" charset="0"/>
                        </a:rPr>
                        <a:t>(sol. 1%)</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6.5-9</a:t>
                      </a:r>
                    </a:p>
                  </a:txBody>
                  <a:tcPr anchor="ctr">
                    <a:solidFill>
                      <a:srgbClr val="8A959C">
                        <a:alpha val="20000"/>
                      </a:srgbClr>
                    </a:solidFill>
                  </a:tcPr>
                </a:tc>
                <a:extLst>
                  <a:ext uri="{0D108BD9-81ED-4DB2-BD59-A6C34878D82A}">
                    <a16:rowId xmlns:a16="http://schemas.microsoft.com/office/drawing/2014/main" val="10003"/>
                  </a:ext>
                </a:extLst>
              </a:tr>
              <a:tr h="742167">
                <a:tc>
                  <a:txBody>
                    <a:bodyPr/>
                    <a:lstStyle/>
                    <a:p>
                      <a:r>
                        <a:rPr lang="it-IT" dirty="0" err="1">
                          <a:solidFill>
                            <a:srgbClr val="FFFFFF"/>
                          </a:solidFill>
                          <a:latin typeface="TT Norms Pro" panose="02000503030000020003" pitchFamily="2" charset="0"/>
                        </a:rPr>
                        <a:t>Carbocel</a:t>
                      </a:r>
                      <a:r>
                        <a:rPr lang="it-IT" dirty="0">
                          <a:solidFill>
                            <a:srgbClr val="FFFFFF"/>
                          </a:solidFill>
                          <a:latin typeface="TT Norms Pro" panose="02000503030000020003" pitchFamily="2" charset="0"/>
                        </a:rPr>
                        <a:t> AP 4</a:t>
                      </a:r>
                    </a:p>
                  </a:txBody>
                  <a:tcPr anchor="ctr">
                    <a:solidFill>
                      <a:srgbClr val="00385B">
                        <a:alpha val="8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a:solidFill>
                            <a:srgbClr val="EC6839"/>
                          </a:solidFill>
                          <a:latin typeface="TT Norms Pro" panose="02000503030000020003" pitchFamily="2" charset="0"/>
                        </a:rPr>
                        <a:t>&gt; 98 %</a:t>
                      </a:r>
                    </a:p>
                  </a:txBody>
                  <a:tcPr anchor="ctr">
                    <a:solidFill>
                      <a:schemeClr val="accent1">
                        <a:tint val="20000"/>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a:solidFill>
                            <a:srgbClr val="EC6839"/>
                          </a:solidFill>
                          <a:latin typeface="TT Norms Pro" panose="02000503030000020003" pitchFamily="2" charset="0"/>
                        </a:rPr>
                        <a:t>&gt;</a:t>
                      </a:r>
                      <a:r>
                        <a:rPr lang="it-IT" baseline="0" dirty="0">
                          <a:solidFill>
                            <a:srgbClr val="EC6839"/>
                          </a:solidFill>
                          <a:latin typeface="TT Norms Pro" panose="02000503030000020003" pitchFamily="2" charset="0"/>
                        </a:rPr>
                        <a:t> 0.9</a:t>
                      </a:r>
                      <a:endParaRPr lang="it-IT" dirty="0">
                        <a:solidFill>
                          <a:srgbClr val="EC6839"/>
                        </a:solidFill>
                        <a:latin typeface="TT Norms Pro" panose="02000503030000020003" pitchFamily="2" charset="0"/>
                      </a:endParaRPr>
                    </a:p>
                  </a:txBody>
                  <a:tcPr anchor="ctr">
                    <a:solidFill>
                      <a:schemeClr val="accent1">
                        <a:tint val="20000"/>
                        <a:alpha val="20000"/>
                      </a:schemeClr>
                    </a:solidFill>
                  </a:tcPr>
                </a:tc>
                <a:tc>
                  <a:txBody>
                    <a:bodyPr/>
                    <a:lstStyle/>
                    <a:p>
                      <a:pPr algn="ctr"/>
                      <a:r>
                        <a:rPr lang="it-IT" dirty="0">
                          <a:solidFill>
                            <a:srgbClr val="EC6839"/>
                          </a:solidFill>
                          <a:latin typeface="TT Norms Pro" panose="02000503030000020003" pitchFamily="2" charset="0"/>
                        </a:rPr>
                        <a:t>1500-2500</a:t>
                      </a:r>
                    </a:p>
                    <a:p>
                      <a:pPr algn="ctr"/>
                      <a:r>
                        <a:rPr lang="it-IT" dirty="0">
                          <a:solidFill>
                            <a:srgbClr val="EC6839"/>
                          </a:solidFill>
                          <a:latin typeface="TT Norms Pro" panose="02000503030000020003" pitchFamily="2" charset="0"/>
                        </a:rPr>
                        <a:t>(sol. 1%)</a:t>
                      </a:r>
                    </a:p>
                  </a:txBody>
                  <a:tcPr anchor="ctr">
                    <a:solidFill>
                      <a:schemeClr val="accent1">
                        <a:tint val="20000"/>
                        <a:alpha val="20000"/>
                      </a:schemeClr>
                    </a:solidFill>
                  </a:tcPr>
                </a:tc>
                <a:tc>
                  <a:txBody>
                    <a:bodyPr/>
                    <a:lstStyle/>
                    <a:p>
                      <a:pPr algn="ctr"/>
                      <a:r>
                        <a:rPr lang="it-IT" dirty="0">
                          <a:solidFill>
                            <a:srgbClr val="EC6839"/>
                          </a:solidFill>
                          <a:latin typeface="TT Norms Pro" panose="02000503030000020003" pitchFamily="2" charset="0"/>
                        </a:rPr>
                        <a:t>6.5-8.5</a:t>
                      </a:r>
                    </a:p>
                  </a:txBody>
                  <a:tcPr anchor="ctr">
                    <a:solidFill>
                      <a:schemeClr val="accent1">
                        <a:tint val="20000"/>
                        <a:alpha val="20000"/>
                      </a:schemeClr>
                    </a:solidFill>
                  </a:tcPr>
                </a:tc>
                <a:extLst>
                  <a:ext uri="{0D108BD9-81ED-4DB2-BD59-A6C34878D82A}">
                    <a16:rowId xmlns:a16="http://schemas.microsoft.com/office/drawing/2014/main" val="10004"/>
                  </a:ext>
                </a:extLst>
              </a:tr>
              <a:tr h="742167">
                <a:tc>
                  <a:txBody>
                    <a:bodyPr/>
                    <a:lstStyle/>
                    <a:p>
                      <a:r>
                        <a:rPr lang="it-IT" dirty="0" err="1">
                          <a:solidFill>
                            <a:srgbClr val="FFFFFF"/>
                          </a:solidFill>
                          <a:latin typeface="TT Norms Pro" panose="02000503030000020003" pitchFamily="2" charset="0"/>
                        </a:rPr>
                        <a:t>Carbocel</a:t>
                      </a:r>
                      <a:r>
                        <a:rPr lang="it-IT" dirty="0">
                          <a:solidFill>
                            <a:srgbClr val="FFFFFF"/>
                          </a:solidFill>
                          <a:latin typeface="TT Norms Pro" panose="02000503030000020003" pitchFamily="2" charset="0"/>
                        </a:rPr>
                        <a:t> AG/EHV</a:t>
                      </a:r>
                    </a:p>
                  </a:txBody>
                  <a:tcPr anchor="ctr">
                    <a:solidFill>
                      <a:srgbClr val="00385B">
                        <a:alpha val="80000"/>
                      </a:srgbClr>
                    </a:solidFill>
                  </a:tcPr>
                </a:tc>
                <a:tc>
                  <a:txBody>
                    <a:bodyPr/>
                    <a:lstStyle/>
                    <a:p>
                      <a:pPr algn="ctr"/>
                      <a:r>
                        <a:rPr lang="it-IT" dirty="0">
                          <a:solidFill>
                            <a:srgbClr val="EC6839"/>
                          </a:solidFill>
                          <a:latin typeface="TT Norms Pro" panose="02000503030000020003" pitchFamily="2" charset="0"/>
                        </a:rPr>
                        <a:t>&gt; 70 %</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&gt; 0.85</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1000 -1800</a:t>
                      </a:r>
                    </a:p>
                    <a:p>
                      <a:pPr algn="ctr"/>
                      <a:r>
                        <a:rPr lang="it-IT" dirty="0">
                          <a:solidFill>
                            <a:srgbClr val="EC6839"/>
                          </a:solidFill>
                          <a:latin typeface="TT Norms Pro" panose="02000503030000020003" pitchFamily="2" charset="0"/>
                        </a:rPr>
                        <a:t>(sol 1%)</a:t>
                      </a:r>
                    </a:p>
                  </a:txBody>
                  <a:tcPr anchor="ctr">
                    <a:solidFill>
                      <a:srgbClr val="8A959C">
                        <a:alpha val="20000"/>
                      </a:srgbClr>
                    </a:solidFill>
                  </a:tcPr>
                </a:tc>
                <a:tc>
                  <a:txBody>
                    <a:bodyPr/>
                    <a:lstStyle/>
                    <a:p>
                      <a:pPr algn="ctr"/>
                      <a:r>
                        <a:rPr lang="it-IT" dirty="0">
                          <a:solidFill>
                            <a:srgbClr val="EC6839"/>
                          </a:solidFill>
                          <a:latin typeface="TT Norms Pro" panose="02000503030000020003" pitchFamily="2" charset="0"/>
                        </a:rPr>
                        <a:t>6.5-10.5</a:t>
                      </a:r>
                    </a:p>
                  </a:txBody>
                  <a:tcPr anchor="ctr">
                    <a:solidFill>
                      <a:srgbClr val="8A959C">
                        <a:alpha val="20000"/>
                      </a:srgbClr>
                    </a:solidFill>
                  </a:tcPr>
                </a:tc>
                <a:extLst>
                  <a:ext uri="{0D108BD9-81ED-4DB2-BD59-A6C34878D82A}">
                    <a16:rowId xmlns:a16="http://schemas.microsoft.com/office/drawing/2014/main" val="10005"/>
                  </a:ext>
                </a:extLst>
              </a:tr>
              <a:tr h="388238">
                <a:tc>
                  <a:txBody>
                    <a:bodyPr/>
                    <a:lstStyle/>
                    <a:p>
                      <a:r>
                        <a:rPr lang="it-IT" dirty="0" err="1">
                          <a:solidFill>
                            <a:srgbClr val="FFFFFF"/>
                          </a:solidFill>
                          <a:latin typeface="TT Norms Pro" panose="02000503030000020003" pitchFamily="2" charset="0"/>
                        </a:rPr>
                        <a:t>Carbocel</a:t>
                      </a:r>
                      <a:r>
                        <a:rPr lang="it-IT" dirty="0">
                          <a:solidFill>
                            <a:srgbClr val="FFFFFF"/>
                          </a:solidFill>
                          <a:latin typeface="TT Norms Pro" panose="02000503030000020003" pitchFamily="2" charset="0"/>
                        </a:rPr>
                        <a:t> TAM 93</a:t>
                      </a:r>
                    </a:p>
                  </a:txBody>
                  <a:tcPr anchor="ctr">
                    <a:solidFill>
                      <a:srgbClr val="00385B">
                        <a:alpha val="8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350" kern="1200" dirty="0">
                          <a:solidFill>
                            <a:srgbClr val="EC6839"/>
                          </a:solidFill>
                          <a:latin typeface="TT Norms Pro" panose="02000503030000020003" pitchFamily="2" charset="0"/>
                          <a:ea typeface="+mn-ea"/>
                          <a:cs typeface="+mn-cs"/>
                        </a:rPr>
                        <a:t>&gt; 68 %</a:t>
                      </a:r>
                    </a:p>
                  </a:txBody>
                  <a:tcPr anchor="ctr">
                    <a:solidFill>
                      <a:srgbClr val="D1D7DA">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350" kern="1200" dirty="0">
                          <a:solidFill>
                            <a:srgbClr val="EC6839"/>
                          </a:solidFill>
                          <a:latin typeface="TT Norms Pro" panose="02000503030000020003" pitchFamily="2" charset="0"/>
                          <a:ea typeface="+mn-ea"/>
                          <a:cs typeface="+mn-cs"/>
                        </a:rPr>
                        <a:t>&gt; 0.85</a:t>
                      </a:r>
                    </a:p>
                  </a:txBody>
                  <a:tcPr anchor="ctr">
                    <a:solidFill>
                      <a:srgbClr val="D1D7DA">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350" kern="1200" dirty="0">
                          <a:solidFill>
                            <a:srgbClr val="EC6839"/>
                          </a:solidFill>
                          <a:latin typeface="TT Norms Pro" panose="02000503030000020003" pitchFamily="2" charset="0"/>
                          <a:ea typeface="+mn-ea"/>
                          <a:cs typeface="+mn-cs"/>
                        </a:rPr>
                        <a:t>8000-16000</a:t>
                      </a:r>
                    </a:p>
                  </a:txBody>
                  <a:tcPr anchor="ctr">
                    <a:solidFill>
                      <a:srgbClr val="D1D7DA">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350" kern="1200" dirty="0">
                          <a:solidFill>
                            <a:srgbClr val="EC6839"/>
                          </a:solidFill>
                          <a:latin typeface="TT Norms Pro" panose="02000503030000020003" pitchFamily="2" charset="0"/>
                          <a:ea typeface="+mn-ea"/>
                          <a:cs typeface="+mn-cs"/>
                        </a:rPr>
                        <a:t>6.5 - 8</a:t>
                      </a:r>
                    </a:p>
                  </a:txBody>
                  <a:tcPr anchor="ctr">
                    <a:solidFill>
                      <a:srgbClr val="D1D7DA">
                        <a:alpha val="20000"/>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26860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0AD42615-2AD1-495C-858C-AE9FECC13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16A0AC0D-9B01-4FC3-B7F0-BE40525C838F}"/>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graphicFrame>
        <p:nvGraphicFramePr>
          <p:cNvPr id="6" name="Tabella 5">
            <a:extLst>
              <a:ext uri="{FF2B5EF4-FFF2-40B4-BE49-F238E27FC236}">
                <a16:creationId xmlns:a16="http://schemas.microsoft.com/office/drawing/2014/main" id="{A9CBDCEE-B967-4C37-952E-E8B0D1596B1B}"/>
              </a:ext>
            </a:extLst>
          </p:cNvPr>
          <p:cNvGraphicFramePr>
            <a:graphicFrameLocks noGrp="1"/>
          </p:cNvGraphicFramePr>
          <p:nvPr>
            <p:extLst>
              <p:ext uri="{D42A27DB-BD31-4B8C-83A1-F6EECF244321}">
                <p14:modId xmlns:p14="http://schemas.microsoft.com/office/powerpoint/2010/main" val="1410384654"/>
              </p:ext>
            </p:extLst>
          </p:nvPr>
        </p:nvGraphicFramePr>
        <p:xfrm>
          <a:off x="1111539" y="1692210"/>
          <a:ext cx="7820025" cy="4696762"/>
        </p:xfrm>
        <a:graphic>
          <a:graphicData uri="http://schemas.openxmlformats.org/drawingml/2006/table">
            <a:tbl>
              <a:tblPr/>
              <a:tblGrid>
                <a:gridCol w="2468646">
                  <a:extLst>
                    <a:ext uri="{9D8B030D-6E8A-4147-A177-3AD203B41FA5}">
                      <a16:colId xmlns:a16="http://schemas.microsoft.com/office/drawing/2014/main" val="20000"/>
                    </a:ext>
                  </a:extLst>
                </a:gridCol>
                <a:gridCol w="1788024">
                  <a:extLst>
                    <a:ext uri="{9D8B030D-6E8A-4147-A177-3AD203B41FA5}">
                      <a16:colId xmlns:a16="http://schemas.microsoft.com/office/drawing/2014/main" val="20001"/>
                    </a:ext>
                  </a:extLst>
                </a:gridCol>
                <a:gridCol w="1789609">
                  <a:extLst>
                    <a:ext uri="{9D8B030D-6E8A-4147-A177-3AD203B41FA5}">
                      <a16:colId xmlns:a16="http://schemas.microsoft.com/office/drawing/2014/main" val="20002"/>
                    </a:ext>
                  </a:extLst>
                </a:gridCol>
                <a:gridCol w="1773746">
                  <a:extLst>
                    <a:ext uri="{9D8B030D-6E8A-4147-A177-3AD203B41FA5}">
                      <a16:colId xmlns:a16="http://schemas.microsoft.com/office/drawing/2014/main" val="20003"/>
                    </a:ext>
                  </a:extLst>
                </a:gridCol>
              </a:tblGrid>
              <a:tr h="480366">
                <a:tc>
                  <a:txBody>
                    <a:bodyPr/>
                    <a:lstStyle/>
                    <a:p>
                      <a:pPr algn="ctr">
                        <a:spcAft>
                          <a:spcPts val="0"/>
                        </a:spcAft>
                      </a:pPr>
                      <a:endParaRPr lang="it-IT" sz="1350" b="1" cap="small" baseline="0" dirty="0">
                        <a:solidFill>
                          <a:srgbClr val="EC6839"/>
                        </a:solidFill>
                        <a:latin typeface="TT Norms Pro" panose="02000503030000020003" pitchFamily="2" charset="0"/>
                        <a:ea typeface="Times New Roman"/>
                        <a:cs typeface="Times New Roman"/>
                      </a:endParaRPr>
                    </a:p>
                    <a:p>
                      <a:pPr algn="ctr">
                        <a:spcAft>
                          <a:spcPts val="0"/>
                        </a:spcAft>
                      </a:pPr>
                      <a:r>
                        <a:rPr lang="en-GB" sz="1350" b="1" baseline="0" dirty="0">
                          <a:solidFill>
                            <a:srgbClr val="EC6839"/>
                          </a:solidFill>
                          <a:latin typeface="TT Norms Pro" panose="02000503030000020003" pitchFamily="2" charset="0"/>
                          <a:ea typeface="Times New Roman"/>
                          <a:cs typeface="Times New Roman"/>
                        </a:rPr>
                        <a:t>Product Name</a:t>
                      </a:r>
                      <a:endParaRPr lang="it-IT" sz="1350" b="1" baseline="0" dirty="0">
                        <a:solidFill>
                          <a:srgbClr val="EC6839"/>
                        </a:solidFill>
                        <a:latin typeface="TT Norms Pro" panose="02000503030000020003" pitchFamily="2" charset="0"/>
                        <a:ea typeface="Times New Roman"/>
                        <a:cs typeface="Times New Roman"/>
                      </a:endParaRPr>
                    </a:p>
                  </a:txBody>
                  <a:tcPr marL="46822" marR="46822" marT="0" marB="0">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en-GB" sz="1350" b="1" baseline="0" dirty="0">
                          <a:solidFill>
                            <a:srgbClr val="EC6839"/>
                          </a:solidFill>
                          <a:latin typeface="TT Norms Pro" panose="02000503030000020003" pitchFamily="2" charset="0"/>
                          <a:ea typeface="Times New Roman"/>
                          <a:cs typeface="Times New Roman"/>
                        </a:rPr>
                        <a:t>Viscosity</a:t>
                      </a:r>
                      <a:endParaRPr lang="it-IT" sz="1350" b="1" baseline="0" dirty="0">
                        <a:solidFill>
                          <a:srgbClr val="EC6839"/>
                        </a:solidFill>
                        <a:latin typeface="TT Norms Pro" panose="02000503030000020003" pitchFamily="2" charset="0"/>
                        <a:ea typeface="Times New Roman"/>
                        <a:cs typeface="Times New Roman"/>
                      </a:endParaRPr>
                    </a:p>
                    <a:p>
                      <a:pPr algn="ctr">
                        <a:spcAft>
                          <a:spcPts val="0"/>
                        </a:spcAft>
                      </a:pPr>
                      <a:r>
                        <a:rPr lang="en-GB" sz="1350" b="1" baseline="0" dirty="0">
                          <a:solidFill>
                            <a:srgbClr val="EC6839"/>
                          </a:solidFill>
                          <a:latin typeface="TT Norms Pro" panose="02000503030000020003" pitchFamily="2" charset="0"/>
                          <a:ea typeface="Times New Roman"/>
                          <a:cs typeface="Times New Roman"/>
                        </a:rPr>
                        <a:t>(2% sol.)</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spcAft>
                          <a:spcPts val="0"/>
                        </a:spcAft>
                      </a:pPr>
                      <a:r>
                        <a:rPr lang="en-GB" sz="1350" b="1" baseline="0" dirty="0">
                          <a:solidFill>
                            <a:srgbClr val="EC6839"/>
                          </a:solidFill>
                          <a:latin typeface="TT Norms Pro" panose="02000503030000020003" pitchFamily="2" charset="0"/>
                          <a:ea typeface="Times New Roman"/>
                          <a:cs typeface="Times New Roman"/>
                        </a:rPr>
                        <a:t>      Drying time</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en-GB" sz="1350" b="1" baseline="0" dirty="0">
                          <a:solidFill>
                            <a:srgbClr val="EC6839"/>
                          </a:solidFill>
                          <a:latin typeface="TT Norms Pro" panose="02000503030000020003" pitchFamily="2" charset="0"/>
                          <a:ea typeface="Times New Roman"/>
                          <a:cs typeface="Times New Roman"/>
                        </a:rPr>
                        <a:t>Rheology</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extLst>
                  <a:ext uri="{0D108BD9-81ED-4DB2-BD59-A6C34878D82A}">
                    <a16:rowId xmlns:a16="http://schemas.microsoft.com/office/drawing/2014/main" val="10000"/>
                  </a:ext>
                </a:extLst>
              </a:tr>
              <a:tr h="562436">
                <a:tc>
                  <a:txBody>
                    <a:bodyPr/>
                    <a:lstStyle/>
                    <a:p>
                      <a:pPr algn="l">
                        <a:spcAft>
                          <a:spcPts val="0"/>
                        </a:spcAft>
                      </a:pPr>
                      <a:r>
                        <a:rPr lang="fr-FR" sz="1350" b="1" baseline="0" dirty="0">
                          <a:solidFill>
                            <a:srgbClr val="EC6839"/>
                          </a:solidFill>
                          <a:latin typeface="TT Norms Pro" panose="02000503030000020003" pitchFamily="2" charset="0"/>
                          <a:ea typeface="Times New Roman"/>
                          <a:cs typeface="Times New Roman"/>
                        </a:rPr>
                        <a:t>TIXOLAM CD 31</a:t>
                      </a:r>
                      <a:endParaRPr lang="it-IT" sz="1350" b="1"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fr-FR" sz="1350" baseline="0" dirty="0">
                          <a:solidFill>
                            <a:srgbClr val="00385B"/>
                          </a:solidFill>
                          <a:latin typeface="TT Norms Pro" panose="02000503030000020003" pitchFamily="2" charset="0"/>
                          <a:ea typeface="Times New Roman"/>
                          <a:cs typeface="Times New Roman"/>
                        </a:rPr>
                        <a:t>4000 – 6000 </a:t>
                      </a:r>
                      <a:r>
                        <a:rPr lang="fr-FR" sz="1350" baseline="0" dirty="0" err="1">
                          <a:solidFill>
                            <a:srgbClr val="00385B"/>
                          </a:solidFill>
                          <a:latin typeface="TT Norms Pro" panose="02000503030000020003" pitchFamily="2" charset="0"/>
                          <a:ea typeface="Times New Roman"/>
                          <a:cs typeface="Times New Roman"/>
                        </a:rPr>
                        <a:t>cP</a:t>
                      </a:r>
                      <a:endParaRPr lang="it-IT" sz="1350" baseline="0" dirty="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it-IT" sz="1350" baseline="0">
                          <a:solidFill>
                            <a:srgbClr val="00385B"/>
                          </a:solidFill>
                          <a:latin typeface="TT Norms Pro" panose="02000503030000020003" pitchFamily="2" charset="0"/>
                          <a:ea typeface="Verdana" pitchFamily="34" charset="0"/>
                          <a:cs typeface="Times New Roman"/>
                        </a:rPr>
                        <a:t>long/medium</a:t>
                      </a: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 </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1"/>
                  </a:ext>
                </a:extLst>
              </a:tr>
              <a:tr h="518214">
                <a:tc>
                  <a:txBody>
                    <a:bodyPr/>
                    <a:lstStyle/>
                    <a:p>
                      <a:pPr>
                        <a:spcAft>
                          <a:spcPts val="0"/>
                        </a:spcAft>
                      </a:pPr>
                      <a:endParaRPr lang="it-IT" sz="1350" baseline="0" dirty="0">
                        <a:solidFill>
                          <a:srgbClr val="EC6839"/>
                        </a:solidFill>
                        <a:latin typeface="TT Norms Pro" panose="02000503030000020003" pitchFamily="2" charset="0"/>
                        <a:ea typeface="Times New Roman"/>
                        <a:cs typeface="Times New Roman"/>
                      </a:endParaRPr>
                    </a:p>
                    <a:p>
                      <a:pPr>
                        <a:spcAft>
                          <a:spcPts val="0"/>
                        </a:spcAft>
                      </a:pPr>
                      <a:r>
                        <a:rPr lang="fr-FR" sz="1350" b="1" baseline="0" dirty="0">
                          <a:solidFill>
                            <a:srgbClr val="EC6839"/>
                          </a:solidFill>
                          <a:latin typeface="TT Norms Pro" panose="02000503030000020003" pitchFamily="2" charset="0"/>
                          <a:ea typeface="Times New Roman"/>
                          <a:cs typeface="Times New Roman"/>
                        </a:rPr>
                        <a:t>TIXOLAM AC 83</a:t>
                      </a:r>
                    </a:p>
                    <a:p>
                      <a:pPr>
                        <a:spcAft>
                          <a:spcPts val="0"/>
                        </a:spcAft>
                      </a:pPr>
                      <a:r>
                        <a:rPr lang="fr-FR" sz="1350" b="1" baseline="0" dirty="0">
                          <a:solidFill>
                            <a:srgbClr val="EC6839"/>
                          </a:solidFill>
                          <a:latin typeface="TT Norms Pro" panose="02000503030000020003" pitchFamily="2" charset="0"/>
                          <a:ea typeface="Times New Roman"/>
                          <a:cs typeface="Times New Roman"/>
                        </a:rPr>
                        <a:t> </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spcAft>
                          <a:spcPts val="0"/>
                        </a:spcAft>
                      </a:pPr>
                      <a:r>
                        <a:rPr lang="fr-FR" sz="1350" baseline="0">
                          <a:solidFill>
                            <a:srgbClr val="00385B"/>
                          </a:solidFill>
                          <a:latin typeface="TT Norms Pro" panose="02000503030000020003" pitchFamily="2" charset="0"/>
                          <a:ea typeface="Times New Roman"/>
                          <a:cs typeface="Times New Roman"/>
                        </a:rPr>
                        <a:t>      3500 – 6000 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medium/long</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 </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2"/>
                  </a:ext>
                </a:extLst>
              </a:tr>
              <a:tr h="433820">
                <a:tc>
                  <a:txBody>
                    <a:bodyPr/>
                    <a:lstStyle/>
                    <a:p>
                      <a:pPr>
                        <a:spcAft>
                          <a:spcPts val="0"/>
                        </a:spcAft>
                      </a:pPr>
                      <a:r>
                        <a:rPr lang="fr-FR" sz="1350" b="1" baseline="0" dirty="0">
                          <a:solidFill>
                            <a:srgbClr val="EC6839"/>
                          </a:solidFill>
                          <a:latin typeface="TT Norms Pro" panose="02000503030000020003" pitchFamily="2" charset="0"/>
                          <a:ea typeface="Times New Roman"/>
                          <a:cs typeface="Times New Roman"/>
                        </a:rPr>
                        <a:t>TIXOLAM RB</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fr-FR" sz="1350" baseline="0" dirty="0">
                          <a:solidFill>
                            <a:srgbClr val="00385B"/>
                          </a:solidFill>
                          <a:latin typeface="TT Norms Pro" panose="02000503030000020003" pitchFamily="2" charset="0"/>
                          <a:ea typeface="Times New Roman"/>
                          <a:cs typeface="Times New Roman"/>
                        </a:rPr>
                        <a:t>5500 – 7500 </a:t>
                      </a:r>
                      <a:r>
                        <a:rPr lang="fr-FR" sz="1350" baseline="0" dirty="0" err="1">
                          <a:solidFill>
                            <a:srgbClr val="00385B"/>
                          </a:solidFill>
                          <a:latin typeface="TT Norms Pro" panose="02000503030000020003" pitchFamily="2" charset="0"/>
                          <a:ea typeface="Times New Roman"/>
                          <a:cs typeface="Times New Roman"/>
                        </a:rPr>
                        <a:t>cP</a:t>
                      </a:r>
                      <a:endParaRPr lang="it-IT" sz="1350" baseline="0" dirty="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it-IT" sz="1350" baseline="0">
                          <a:solidFill>
                            <a:srgbClr val="00385B"/>
                          </a:solidFill>
                          <a:latin typeface="TT Norms Pro" panose="02000503030000020003" pitchFamily="2" charset="0"/>
                          <a:ea typeface="Verdana" pitchFamily="34" charset="0"/>
                          <a:cs typeface="Times New Roman"/>
                        </a:rPr>
                        <a:t>long</a:t>
                      </a: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 </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3"/>
                  </a:ext>
                </a:extLst>
              </a:tr>
              <a:tr h="433820">
                <a:tc>
                  <a:txBody>
                    <a:bodyPr/>
                    <a:lstStyle/>
                    <a:p>
                      <a:pPr>
                        <a:spcAft>
                          <a:spcPts val="0"/>
                        </a:spcAft>
                      </a:pPr>
                      <a:r>
                        <a:rPr lang="en-GB" sz="1350" b="1" baseline="0" dirty="0">
                          <a:solidFill>
                            <a:srgbClr val="EC6839"/>
                          </a:solidFill>
                          <a:latin typeface="TT Norms Pro" panose="02000503030000020003" pitchFamily="2" charset="0"/>
                          <a:ea typeface="Times New Roman"/>
                          <a:cs typeface="Times New Roman"/>
                        </a:rPr>
                        <a:t>TIXOLAM MT 1010</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&lt; 1500 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short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flat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4"/>
                  </a:ext>
                </a:extLst>
              </a:tr>
              <a:tr h="433820">
                <a:tc>
                  <a:txBody>
                    <a:bodyPr/>
                    <a:lstStyle/>
                    <a:p>
                      <a:pPr>
                        <a:spcAft>
                          <a:spcPts val="0"/>
                        </a:spcAft>
                      </a:pPr>
                      <a:r>
                        <a:rPr lang="en-GB" sz="1350" b="1" baseline="0" dirty="0">
                          <a:solidFill>
                            <a:srgbClr val="EC6839"/>
                          </a:solidFill>
                          <a:latin typeface="TT Norms Pro" panose="02000503030000020003" pitchFamily="2" charset="0"/>
                          <a:ea typeface="Times New Roman"/>
                          <a:cs typeface="Times New Roman"/>
                        </a:rPr>
                        <a:t>TIXOLAM AC 162</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8000 – 14000 </a:t>
                      </a:r>
                      <a:r>
                        <a:rPr lang="en-GB" sz="1350" baseline="0" err="1">
                          <a:solidFill>
                            <a:srgbClr val="00385B"/>
                          </a:solidFill>
                          <a:latin typeface="TT Norms Pro" panose="02000503030000020003" pitchFamily="2" charset="0"/>
                          <a:ea typeface="Times New Roman"/>
                          <a:cs typeface="Times New Roman"/>
                        </a:rPr>
                        <a:t>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long/medium</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5"/>
                  </a:ext>
                </a:extLst>
              </a:tr>
              <a:tr h="433820">
                <a:tc>
                  <a:txBody>
                    <a:bodyPr/>
                    <a:lstStyle/>
                    <a:p>
                      <a:pPr>
                        <a:spcAft>
                          <a:spcPts val="0"/>
                        </a:spcAft>
                      </a:pPr>
                      <a:r>
                        <a:rPr lang="de-DE" sz="1350" b="1" baseline="0" dirty="0">
                          <a:solidFill>
                            <a:srgbClr val="EC6839"/>
                          </a:solidFill>
                          <a:latin typeface="TT Norms Pro" panose="02000503030000020003" pitchFamily="2" charset="0"/>
                          <a:ea typeface="Times New Roman"/>
                          <a:cs typeface="Times New Roman"/>
                        </a:rPr>
                        <a:t>TIXOLAM AM 01</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de-DE" sz="1350" baseline="0">
                          <a:solidFill>
                            <a:srgbClr val="00385B"/>
                          </a:solidFill>
                          <a:latin typeface="TT Norms Pro" panose="02000503030000020003" pitchFamily="2" charset="0"/>
                          <a:ea typeface="Times New Roman"/>
                          <a:cs typeface="Times New Roman"/>
                        </a:rPr>
                        <a:t>2000 – 3500 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short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err="1">
                          <a:solidFill>
                            <a:srgbClr val="00385B"/>
                          </a:solidFill>
                          <a:latin typeface="TT Norms Pro" panose="02000503030000020003" pitchFamily="2" charset="0"/>
                          <a:ea typeface="Times New Roman"/>
                          <a:cs typeface="Times New Roman"/>
                        </a:rPr>
                        <a:t>pseudoplastic</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(no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6"/>
                  </a:ext>
                </a:extLst>
              </a:tr>
              <a:tr h="433820">
                <a:tc>
                  <a:txBody>
                    <a:bodyPr/>
                    <a:lstStyle/>
                    <a:p>
                      <a:pPr>
                        <a:spcAft>
                          <a:spcPts val="0"/>
                        </a:spcAft>
                      </a:pPr>
                      <a:r>
                        <a:rPr lang="en-GB" sz="1350" b="1" baseline="0" dirty="0">
                          <a:solidFill>
                            <a:srgbClr val="EC6839"/>
                          </a:solidFill>
                          <a:latin typeface="TT Norms Pro" panose="02000503030000020003" pitchFamily="2" charset="0"/>
                          <a:ea typeface="Times New Roman"/>
                          <a:cs typeface="Times New Roman"/>
                        </a:rPr>
                        <a:t>TIXOLAM AM 04</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1200 – 1800 cP</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(1 % sol)</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very short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 </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7"/>
                  </a:ext>
                </a:extLst>
              </a:tr>
              <a:tr h="433820">
                <a:tc>
                  <a:txBody>
                    <a:bodyPr/>
                    <a:lstStyle/>
                    <a:p>
                      <a:pPr>
                        <a:spcAft>
                          <a:spcPts val="0"/>
                        </a:spcAft>
                      </a:pPr>
                      <a:r>
                        <a:rPr lang="de-DE" sz="1350" b="1" baseline="0" dirty="0">
                          <a:solidFill>
                            <a:srgbClr val="EC6839"/>
                          </a:solidFill>
                          <a:latin typeface="TT Norms Pro" panose="02000503030000020003" pitchFamily="2" charset="0"/>
                          <a:ea typeface="Times New Roman"/>
                          <a:cs typeface="Times New Roman"/>
                        </a:rPr>
                        <a:t>TIXOLAM AM 113</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de-DE" sz="1350" baseline="0">
                          <a:solidFill>
                            <a:srgbClr val="00385B"/>
                          </a:solidFill>
                          <a:latin typeface="TT Norms Pro" panose="02000503030000020003" pitchFamily="2" charset="0"/>
                          <a:ea typeface="Times New Roman"/>
                          <a:cs typeface="Times New Roman"/>
                        </a:rPr>
                        <a:t>2500 – 5500 </a:t>
                      </a:r>
                      <a:r>
                        <a:rPr lang="de-DE" sz="1350" baseline="0" err="1">
                          <a:solidFill>
                            <a:srgbClr val="00385B"/>
                          </a:solidFill>
                          <a:latin typeface="TT Norms Pro" panose="02000503030000020003" pitchFamily="2" charset="0"/>
                          <a:ea typeface="Times New Roman"/>
                          <a:cs typeface="Times New Roman"/>
                        </a:rPr>
                        <a:t>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medium</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plastic</a:t>
                      </a:r>
                      <a:endParaRPr lang="it-IT" sz="1350" baseline="0">
                        <a:solidFill>
                          <a:srgbClr val="00385B"/>
                        </a:solidFill>
                        <a:latin typeface="TT Norms Pro" panose="02000503030000020003" pitchFamily="2" charset="0"/>
                        <a:ea typeface="Times New Roman"/>
                        <a:cs typeface="Times New Roman"/>
                      </a:endParaRPr>
                    </a:p>
                    <a:p>
                      <a:pPr algn="ctr">
                        <a:spcAft>
                          <a:spcPts val="0"/>
                        </a:spcAft>
                      </a:pPr>
                      <a:r>
                        <a:rPr lang="en-GB" sz="1350" baseline="0">
                          <a:solidFill>
                            <a:srgbClr val="00385B"/>
                          </a:solidFill>
                          <a:latin typeface="TT Norms Pro" panose="02000503030000020003" pitchFamily="2" charset="0"/>
                          <a:ea typeface="Times New Roman"/>
                          <a:cs typeface="Times New Roman"/>
                        </a:rPr>
                        <a:t>(with Yield Point)</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8"/>
                  </a:ext>
                </a:extLst>
              </a:tr>
              <a:tr h="433820">
                <a:tc>
                  <a:txBody>
                    <a:bodyPr/>
                    <a:lstStyle/>
                    <a:p>
                      <a:pPr>
                        <a:spcAft>
                          <a:spcPts val="0"/>
                        </a:spcAft>
                      </a:pPr>
                      <a:r>
                        <a:rPr lang="de-DE" sz="1350" b="1" baseline="0" dirty="0">
                          <a:solidFill>
                            <a:srgbClr val="EC6839"/>
                          </a:solidFill>
                          <a:latin typeface="TT Norms Pro" panose="02000503030000020003" pitchFamily="2" charset="0"/>
                          <a:ea typeface="Times New Roman"/>
                          <a:cs typeface="Times New Roman"/>
                        </a:rPr>
                        <a:t>TIXOLAM AM 154</a:t>
                      </a:r>
                      <a:endParaRPr lang="it-IT" sz="1350" baseline="0" dirty="0">
                        <a:solidFill>
                          <a:srgbClr val="EC6839"/>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C6839">
                        <a:alpha val="20000"/>
                      </a:srgbClr>
                    </a:solidFill>
                  </a:tcPr>
                </a:tc>
                <a:tc>
                  <a:txBody>
                    <a:bodyPr/>
                    <a:lstStyle/>
                    <a:p>
                      <a:pPr algn="ctr">
                        <a:spcAft>
                          <a:spcPts val="0"/>
                        </a:spcAft>
                      </a:pPr>
                      <a:r>
                        <a:rPr lang="de-DE" sz="1350" baseline="0">
                          <a:solidFill>
                            <a:srgbClr val="00385B"/>
                          </a:solidFill>
                          <a:latin typeface="TT Norms Pro" panose="02000503030000020003" pitchFamily="2" charset="0"/>
                          <a:ea typeface="Times New Roman"/>
                          <a:cs typeface="Times New Roman"/>
                        </a:rPr>
                        <a:t>7500 – 12000 </a:t>
                      </a:r>
                      <a:r>
                        <a:rPr lang="de-DE" sz="1350" baseline="0" err="1">
                          <a:solidFill>
                            <a:srgbClr val="00385B"/>
                          </a:solidFill>
                          <a:latin typeface="TT Norms Pro" panose="02000503030000020003" pitchFamily="2" charset="0"/>
                          <a:ea typeface="Times New Roman"/>
                          <a:cs typeface="Times New Roman"/>
                        </a:rPr>
                        <a:t>cP</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a:solidFill>
                            <a:srgbClr val="00385B"/>
                          </a:solidFill>
                          <a:latin typeface="TT Norms Pro" panose="02000503030000020003" pitchFamily="2" charset="0"/>
                          <a:ea typeface="Times New Roman"/>
                          <a:cs typeface="Times New Roman"/>
                        </a:rPr>
                        <a:t>very long</a:t>
                      </a:r>
                      <a:endParaRPr lang="it-IT" sz="1350" baseline="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tc>
                  <a:txBody>
                    <a:bodyPr/>
                    <a:lstStyle/>
                    <a:p>
                      <a:pPr algn="ctr">
                        <a:spcAft>
                          <a:spcPts val="0"/>
                        </a:spcAft>
                      </a:pPr>
                      <a:r>
                        <a:rPr lang="en-GB" sz="1350" baseline="0" dirty="0">
                          <a:solidFill>
                            <a:srgbClr val="00385B"/>
                          </a:solidFill>
                          <a:latin typeface="TT Norms Pro" panose="02000503030000020003" pitchFamily="2" charset="0"/>
                          <a:ea typeface="Times New Roman"/>
                          <a:cs typeface="Times New Roman"/>
                        </a:rPr>
                        <a:t>plastic</a:t>
                      </a:r>
                      <a:endParaRPr lang="it-IT" sz="1350" baseline="0" dirty="0">
                        <a:solidFill>
                          <a:srgbClr val="00385B"/>
                        </a:solidFill>
                        <a:latin typeface="TT Norms Pro" panose="02000503030000020003" pitchFamily="2" charset="0"/>
                        <a:ea typeface="Times New Roman"/>
                        <a:cs typeface="Times New Roman"/>
                      </a:endParaRPr>
                    </a:p>
                    <a:p>
                      <a:pPr algn="ctr">
                        <a:spcAft>
                          <a:spcPts val="0"/>
                        </a:spcAft>
                      </a:pPr>
                      <a:r>
                        <a:rPr lang="en-GB" sz="1350" baseline="0" dirty="0">
                          <a:solidFill>
                            <a:srgbClr val="00385B"/>
                          </a:solidFill>
                          <a:latin typeface="TT Norms Pro" panose="02000503030000020003" pitchFamily="2" charset="0"/>
                          <a:ea typeface="Times New Roman"/>
                          <a:cs typeface="Times New Roman"/>
                        </a:rPr>
                        <a:t>(with Yield Point)</a:t>
                      </a:r>
                      <a:endParaRPr lang="it-IT" sz="1350" baseline="0" dirty="0">
                        <a:solidFill>
                          <a:srgbClr val="00385B"/>
                        </a:solidFill>
                        <a:latin typeface="TT Norms Pro" panose="02000503030000020003" pitchFamily="2" charset="0"/>
                        <a:ea typeface="Times New Roman"/>
                        <a:cs typeface="Times New Roman"/>
                      </a:endParaRPr>
                    </a:p>
                  </a:txBody>
                  <a:tcPr marL="46822" marR="46822" marT="0" marB="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00385B">
                        <a:alpha val="20000"/>
                      </a:srgbClr>
                    </a:solidFill>
                  </a:tcPr>
                </a:tc>
                <a:extLst>
                  <a:ext uri="{0D108BD9-81ED-4DB2-BD59-A6C34878D82A}">
                    <a16:rowId xmlns:a16="http://schemas.microsoft.com/office/drawing/2014/main" val="10009"/>
                  </a:ext>
                </a:extLst>
              </a:tr>
            </a:tbl>
          </a:graphicData>
        </a:graphic>
      </p:graphicFrame>
      <p:sp>
        <p:nvSpPr>
          <p:cNvPr id="7" name="Rettangolo 6">
            <a:extLst>
              <a:ext uri="{FF2B5EF4-FFF2-40B4-BE49-F238E27FC236}">
                <a16:creationId xmlns:a16="http://schemas.microsoft.com/office/drawing/2014/main" id="{BDD90A42-CF1B-40A9-AB32-24BF7AA5E044}"/>
              </a:ext>
            </a:extLst>
          </p:cNvPr>
          <p:cNvSpPr/>
          <p:nvPr/>
        </p:nvSpPr>
        <p:spPr>
          <a:xfrm>
            <a:off x="1028411" y="1322878"/>
            <a:ext cx="2132315"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TIXOLAM SERIES</a:t>
            </a:r>
          </a:p>
        </p:txBody>
      </p:sp>
    </p:spTree>
    <p:extLst>
      <p:ext uri="{BB962C8B-B14F-4D97-AF65-F5344CB8AC3E}">
        <p14:creationId xmlns:p14="http://schemas.microsoft.com/office/powerpoint/2010/main" val="745514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50F56E7B-78BC-47B5-B579-81DDF3D4FB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3EBBB383-27A8-400F-A087-495DF888BF2A}"/>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D255FE55-8C1D-44EA-9784-888D2F963B5E}"/>
              </a:ext>
            </a:extLst>
          </p:cNvPr>
          <p:cNvSpPr/>
          <p:nvPr/>
        </p:nvSpPr>
        <p:spPr>
          <a:xfrm>
            <a:off x="1101190" y="1611037"/>
            <a:ext cx="6129232" cy="5078313"/>
          </a:xfrm>
          <a:prstGeom prst="rect">
            <a:avLst/>
          </a:prstGeom>
        </p:spPr>
        <p:txBody>
          <a:bodyPr wrap="square">
            <a:spAutoFit/>
          </a:bodyPr>
          <a:lstStyle/>
          <a:p>
            <a:pPr marL="457200" indent="-457200" algn="just">
              <a:lnSpc>
                <a:spcPct val="150000"/>
              </a:lnSpc>
              <a:buAutoNum type="alphaLcParenR"/>
            </a:pPr>
            <a:r>
              <a:rPr lang="en-US" dirty="0">
                <a:solidFill>
                  <a:srgbClr val="00385B"/>
                </a:solidFill>
                <a:latin typeface="TT Norms Pro" panose="02000503030000020003" pitchFamily="2" charset="0"/>
                <a:cs typeface="Arial" pitchFamily="34" charset="0"/>
              </a:rPr>
              <a:t>1 product system (1 CMC or 1 Special binder) </a:t>
            </a:r>
          </a:p>
          <a:p>
            <a:pPr marL="457200" indent="-457200" algn="just">
              <a:lnSpc>
                <a:spcPct val="150000"/>
              </a:lnSpc>
              <a:buAutoNum type="alphaLcParenR" startAt="2"/>
            </a:pPr>
            <a:r>
              <a:rPr lang="en-US" dirty="0">
                <a:solidFill>
                  <a:srgbClr val="00385B"/>
                </a:solidFill>
                <a:latin typeface="TT Norms Pro" panose="02000503030000020003" pitchFamily="2" charset="0"/>
                <a:cs typeface="Arial" pitchFamily="34" charset="0"/>
              </a:rPr>
              <a:t>2 products system (1 CMC and 1 Special binder or 2 special binders)</a:t>
            </a:r>
          </a:p>
          <a:p>
            <a:pPr marL="180000" algn="just">
              <a:lnSpc>
                <a:spcPct val="150000"/>
              </a:lnSpc>
            </a:pPr>
            <a:r>
              <a:rPr lang="en-US" dirty="0">
                <a:solidFill>
                  <a:srgbClr val="00385B"/>
                </a:solidFill>
                <a:latin typeface="TT Norms Pro" panose="02000503030000020003" pitchFamily="2" charset="0"/>
                <a:cs typeface="Arial" pitchFamily="34" charset="0"/>
              </a:rPr>
              <a:t>The combination of 1 CMC (</a:t>
            </a:r>
            <a:r>
              <a:rPr lang="en-US" dirty="0" err="1">
                <a:solidFill>
                  <a:srgbClr val="00385B"/>
                </a:solidFill>
                <a:latin typeface="TT Norms Pro" panose="02000503030000020003" pitchFamily="2" charset="0"/>
                <a:cs typeface="Arial" pitchFamily="34" charset="0"/>
              </a:rPr>
              <a:t>Carbocel</a:t>
            </a:r>
            <a:r>
              <a:rPr lang="en-US" dirty="0">
                <a:solidFill>
                  <a:srgbClr val="00385B"/>
                </a:solidFill>
                <a:latin typeface="TT Norms Pro" panose="02000503030000020003" pitchFamily="2" charset="0"/>
                <a:cs typeface="Arial" pitchFamily="34" charset="0"/>
              </a:rPr>
              <a:t> series)  and 1 special binder (</a:t>
            </a:r>
            <a:r>
              <a:rPr lang="en-US" dirty="0" err="1">
                <a:solidFill>
                  <a:srgbClr val="00385B"/>
                </a:solidFill>
                <a:latin typeface="TT Norms Pro" panose="02000503030000020003" pitchFamily="2" charset="0"/>
                <a:cs typeface="Arial" pitchFamily="34" charset="0"/>
              </a:rPr>
              <a:t>Tixolam</a:t>
            </a:r>
            <a:r>
              <a:rPr lang="en-US" dirty="0">
                <a:solidFill>
                  <a:srgbClr val="00385B"/>
                </a:solidFill>
                <a:latin typeface="TT Norms Pro" panose="02000503030000020003" pitchFamily="2" charset="0"/>
                <a:cs typeface="Arial" pitchFamily="34" charset="0"/>
              </a:rPr>
              <a:t> series), with the possibility to change their ratio during different seasons to fit better the different environmental working conditions, can be a good technical and economical compromise.</a:t>
            </a:r>
          </a:p>
          <a:p>
            <a:pPr marL="180000" algn="just">
              <a:lnSpc>
                <a:spcPct val="150000"/>
              </a:lnSpc>
            </a:pPr>
            <a:endParaRPr lang="en-US" dirty="0">
              <a:solidFill>
                <a:srgbClr val="00385B"/>
              </a:solidFill>
              <a:latin typeface="TT Norms Pro" panose="02000503030000020003" pitchFamily="2" charset="0"/>
              <a:cs typeface="Arial" pitchFamily="34" charset="0"/>
            </a:endParaRPr>
          </a:p>
          <a:p>
            <a:pPr marL="180000" algn="just">
              <a:lnSpc>
                <a:spcPct val="150000"/>
              </a:lnSpc>
            </a:pPr>
            <a:r>
              <a:rPr lang="en-US" dirty="0">
                <a:solidFill>
                  <a:srgbClr val="00385B"/>
                </a:solidFill>
                <a:latin typeface="TT Norms Pro" panose="02000503030000020003" pitchFamily="2" charset="0"/>
                <a:cs typeface="Arial" pitchFamily="34" charset="0"/>
              </a:rPr>
              <a:t>Total dosages: 0,2-0,45 % on dry glaze content</a:t>
            </a:r>
          </a:p>
          <a:p>
            <a:pPr marL="180000" algn="just">
              <a:lnSpc>
                <a:spcPct val="150000"/>
              </a:lnSpc>
            </a:pPr>
            <a:r>
              <a:rPr lang="en-US" i="1" dirty="0">
                <a:solidFill>
                  <a:srgbClr val="00385B"/>
                </a:solidFill>
                <a:latin typeface="TT Norms Pro" panose="02000503030000020003" pitchFamily="2" charset="0"/>
                <a:cs typeface="Arial" pitchFamily="34" charset="0"/>
              </a:rPr>
              <a:t>Always recommended the use of antibacterial agents to improve the consistency of a glaze.</a:t>
            </a:r>
          </a:p>
        </p:txBody>
      </p:sp>
      <p:sp>
        <p:nvSpPr>
          <p:cNvPr id="7" name="Rettangolo 6">
            <a:extLst>
              <a:ext uri="{FF2B5EF4-FFF2-40B4-BE49-F238E27FC236}">
                <a16:creationId xmlns:a16="http://schemas.microsoft.com/office/drawing/2014/main" id="{1EDEBA84-8CAF-4EE2-9744-CA8BA1545E3D}"/>
              </a:ext>
            </a:extLst>
          </p:cNvPr>
          <p:cNvSpPr/>
          <p:nvPr/>
        </p:nvSpPr>
        <p:spPr>
          <a:xfrm>
            <a:off x="997526" y="1258223"/>
            <a:ext cx="2951449"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PRACTICAL SOLUTIONS</a:t>
            </a:r>
          </a:p>
        </p:txBody>
      </p:sp>
    </p:spTree>
    <p:extLst>
      <p:ext uri="{BB962C8B-B14F-4D97-AF65-F5344CB8AC3E}">
        <p14:creationId xmlns:p14="http://schemas.microsoft.com/office/powerpoint/2010/main" val="38811240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C25165DC-4D5F-4DF4-9441-1DB3FCCDC5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1D65650B-8D0E-4D3C-A134-14E1196E49DD}"/>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sp>
        <p:nvSpPr>
          <p:cNvPr id="6" name="Rettangolo 5">
            <a:extLst>
              <a:ext uri="{FF2B5EF4-FFF2-40B4-BE49-F238E27FC236}">
                <a16:creationId xmlns:a16="http://schemas.microsoft.com/office/drawing/2014/main" id="{16AB8452-C382-4ABA-A1FA-428397119231}"/>
              </a:ext>
            </a:extLst>
          </p:cNvPr>
          <p:cNvSpPr/>
          <p:nvPr/>
        </p:nvSpPr>
        <p:spPr>
          <a:xfrm>
            <a:off x="997526" y="1511643"/>
            <a:ext cx="6741568" cy="3831818"/>
          </a:xfrm>
          <a:prstGeom prst="rect">
            <a:avLst/>
          </a:prstGeom>
        </p:spPr>
        <p:txBody>
          <a:bodyPr wrap="square">
            <a:spAutoFit/>
          </a:bodyPr>
          <a:lstStyle/>
          <a:p>
            <a:pPr>
              <a:lnSpc>
                <a:spcPct val="150000"/>
              </a:lnSpc>
            </a:pPr>
            <a:r>
              <a:rPr lang="en-US" b="1" i="1" dirty="0">
                <a:solidFill>
                  <a:srgbClr val="00385B"/>
                </a:solidFill>
                <a:latin typeface="TT Norms Pro" panose="02000503030000020003" pitchFamily="2" charset="0"/>
              </a:rPr>
              <a:t>PRODUCTS FOR FILLING, FLOWING, AND DIPPING GLAZING</a:t>
            </a:r>
          </a:p>
          <a:p>
            <a:pPr>
              <a:lnSpc>
                <a:spcPct val="150000"/>
              </a:lnSpc>
            </a:pPr>
            <a:r>
              <a:rPr lang="en-US" i="1" dirty="0">
                <a:solidFill>
                  <a:srgbClr val="00385B"/>
                </a:solidFill>
                <a:latin typeface="TT Norms Pro" panose="02000503030000020003" pitchFamily="2" charset="0"/>
              </a:rPr>
              <a:t>TI</a:t>
            </a:r>
            <a:r>
              <a:rPr lang="en-US" dirty="0">
                <a:solidFill>
                  <a:srgbClr val="00385B"/>
                </a:solidFill>
                <a:latin typeface="TT Norms Pro" panose="02000503030000020003" pitchFamily="2" charset="0"/>
              </a:rPr>
              <a:t>XOLAM MT 1010, TIXOLAM 1271, SOSPENSIL B 25 </a:t>
            </a:r>
            <a:r>
              <a:rPr lang="en-US" dirty="0">
                <a:solidFill>
                  <a:srgbClr val="00385B"/>
                </a:solidFill>
                <a:latin typeface="TT Norms Pro" panose="02000503030000020003" pitchFamily="2" charset="0"/>
                <a:sym typeface="Wingdings" pitchFamily="2" charset="2"/>
              </a:rPr>
              <a:t>(powder): special binders with low viscosity, “flat” rheology, anti-settling action, and short drying time</a:t>
            </a:r>
          </a:p>
          <a:p>
            <a:pPr>
              <a:lnSpc>
                <a:spcPct val="150000"/>
              </a:lnSpc>
              <a:buFontTx/>
              <a:buChar char="-"/>
            </a:pPr>
            <a:r>
              <a:rPr lang="en-US" dirty="0">
                <a:solidFill>
                  <a:srgbClr val="00385B"/>
                </a:solidFill>
                <a:latin typeface="TT Norms Pro" panose="02000503030000020003" pitchFamily="2" charset="0"/>
                <a:sym typeface="Wingdings" pitchFamily="2" charset="2"/>
              </a:rPr>
              <a:t> </a:t>
            </a:r>
            <a:r>
              <a:rPr lang="en-US">
                <a:solidFill>
                  <a:srgbClr val="00385B"/>
                </a:solidFill>
                <a:latin typeface="TT Norms Pro" panose="02000503030000020003" pitchFamily="2" charset="0"/>
                <a:sym typeface="Wingdings" pitchFamily="2" charset="2"/>
              </a:rPr>
              <a:t>READYONE KS: </a:t>
            </a:r>
            <a:r>
              <a:rPr lang="en-US" dirty="0">
                <a:solidFill>
                  <a:srgbClr val="00385B"/>
                </a:solidFill>
                <a:latin typeface="TT Norms Pro" panose="02000503030000020003" pitchFamily="2" charset="0"/>
                <a:sym typeface="Wingdings" pitchFamily="2" charset="2"/>
              </a:rPr>
              <a:t>multipurpose additives (binder, fluidizer,  anti-settling and antibacterial action)</a:t>
            </a:r>
          </a:p>
          <a:p>
            <a:pPr>
              <a:lnSpc>
                <a:spcPct val="150000"/>
              </a:lnSpc>
            </a:pPr>
            <a:endParaRPr lang="en-US" b="1" dirty="0">
              <a:solidFill>
                <a:srgbClr val="00385B"/>
              </a:solidFill>
              <a:latin typeface="TT Norms Pro" panose="02000503030000020003" pitchFamily="2" charset="0"/>
            </a:endParaRPr>
          </a:p>
          <a:p>
            <a:pPr>
              <a:lnSpc>
                <a:spcPct val="150000"/>
              </a:lnSpc>
            </a:pPr>
            <a:r>
              <a:rPr lang="en-US" b="1" i="1" dirty="0">
                <a:solidFill>
                  <a:srgbClr val="00385B"/>
                </a:solidFill>
                <a:latin typeface="TT Norms Pro" panose="02000503030000020003" pitchFamily="2" charset="0"/>
              </a:rPr>
              <a:t> </a:t>
            </a:r>
            <a:endParaRPr lang="en-GB" dirty="0">
              <a:solidFill>
                <a:srgbClr val="00385B"/>
              </a:solidFill>
              <a:latin typeface="TT Norms Pro" panose="02000503030000020003" pitchFamily="2" charset="0"/>
            </a:endParaRPr>
          </a:p>
        </p:txBody>
      </p:sp>
    </p:spTree>
    <p:extLst>
      <p:ext uri="{BB962C8B-B14F-4D97-AF65-F5344CB8AC3E}">
        <p14:creationId xmlns:p14="http://schemas.microsoft.com/office/powerpoint/2010/main" val="4051040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5B20D2ED-8756-4505-B871-5A0B6A003A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6BD46452-BC86-4D03-BEE8-169526A5B432}"/>
              </a:ext>
            </a:extLst>
          </p:cNvPr>
          <p:cNvSpPr/>
          <p:nvPr/>
        </p:nvSpPr>
        <p:spPr>
          <a:xfrm>
            <a:off x="933450" y="1110393"/>
            <a:ext cx="6096000" cy="5459187"/>
          </a:xfrm>
          <a:prstGeom prst="rect">
            <a:avLst/>
          </a:prstGeom>
        </p:spPr>
        <p:txBody>
          <a:bodyPr>
            <a:spAutoFit/>
          </a:bodyPr>
          <a:lstStyle/>
          <a:p>
            <a:pPr>
              <a:lnSpc>
                <a:spcPct val="150000"/>
              </a:lnSpc>
            </a:pPr>
            <a:r>
              <a:rPr lang="en-US" dirty="0">
                <a:solidFill>
                  <a:srgbClr val="00385B"/>
                </a:solidFill>
                <a:latin typeface="TT Norms Pro" panose="02000503030000020003" pitchFamily="2" charset="0"/>
              </a:rPr>
              <a:t>To prepare, to stock and to apply glaze slips for sanitaryware in a technically and</a:t>
            </a:r>
          </a:p>
          <a:p>
            <a:pPr>
              <a:lnSpc>
                <a:spcPct val="150000"/>
              </a:lnSpc>
            </a:pPr>
            <a:r>
              <a:rPr lang="en-US" dirty="0">
                <a:solidFill>
                  <a:srgbClr val="00385B"/>
                </a:solidFill>
                <a:latin typeface="TT Norms Pro" panose="02000503030000020003" pitchFamily="2" charset="0"/>
              </a:rPr>
              <a:t>economically convenient way presents a list of ideal requirements:</a:t>
            </a:r>
          </a:p>
          <a:p>
            <a:pPr>
              <a:lnSpc>
                <a:spcPct val="150000"/>
              </a:lnSpc>
            </a:pPr>
            <a:endParaRPr lang="en-US" dirty="0">
              <a:solidFill>
                <a:srgbClr val="00385B"/>
              </a:solidFill>
              <a:latin typeface="TT Norms Pro" panose="02000503030000020003" pitchFamily="2" charset="0"/>
            </a:endParaRPr>
          </a:p>
          <a:p>
            <a:pPr>
              <a:lnSpc>
                <a:spcPct val="150000"/>
              </a:lnSpc>
            </a:pPr>
            <a:r>
              <a:rPr lang="en-US" b="1" i="1" dirty="0">
                <a:solidFill>
                  <a:srgbClr val="00385B"/>
                </a:solidFill>
                <a:latin typeface="TT Norms Pro" panose="02000503030000020003" pitchFamily="2" charset="0"/>
              </a:rPr>
              <a:t>Glaze preparation:</a:t>
            </a:r>
          </a:p>
          <a:p>
            <a:pPr>
              <a:lnSpc>
                <a:spcPct val="150000"/>
              </a:lnSpc>
              <a:buFontTx/>
              <a:buChar char="-"/>
            </a:pPr>
            <a:r>
              <a:rPr lang="en-US" dirty="0">
                <a:solidFill>
                  <a:srgbClr val="00385B"/>
                </a:solidFill>
                <a:latin typeface="TT Norms Pro" panose="02000503030000020003" pitchFamily="2" charset="0"/>
              </a:rPr>
              <a:t> Short grinding time</a:t>
            </a:r>
          </a:p>
          <a:p>
            <a:pPr>
              <a:lnSpc>
                <a:spcPct val="150000"/>
              </a:lnSpc>
              <a:buFontTx/>
              <a:buChar char="-"/>
            </a:pPr>
            <a:r>
              <a:rPr lang="en-US" dirty="0">
                <a:solidFill>
                  <a:srgbClr val="00385B"/>
                </a:solidFill>
                <a:latin typeface="TT Norms Pro" panose="02000503030000020003" pitchFamily="2" charset="0"/>
              </a:rPr>
              <a:t> Short unloading of the mill and sieving time</a:t>
            </a:r>
          </a:p>
          <a:p>
            <a:pPr>
              <a:lnSpc>
                <a:spcPct val="150000"/>
              </a:lnSpc>
              <a:buFontTx/>
              <a:buChar char="-"/>
            </a:pPr>
            <a:r>
              <a:rPr lang="en-US" dirty="0">
                <a:solidFill>
                  <a:srgbClr val="00385B"/>
                </a:solidFill>
                <a:latin typeface="TT Norms Pro" panose="02000503030000020003" pitchFamily="2" charset="0"/>
              </a:rPr>
              <a:t> User friendly addition of additives (binders etc.)</a:t>
            </a:r>
          </a:p>
          <a:p>
            <a:pPr>
              <a:lnSpc>
                <a:spcPct val="150000"/>
              </a:lnSpc>
              <a:buFontTx/>
              <a:buChar char="-"/>
            </a:pPr>
            <a:endParaRPr lang="en-US" dirty="0">
              <a:solidFill>
                <a:srgbClr val="00385B"/>
              </a:solidFill>
              <a:latin typeface="TT Norms Pro" panose="02000503030000020003" pitchFamily="2" charset="0"/>
            </a:endParaRPr>
          </a:p>
          <a:p>
            <a:pPr>
              <a:lnSpc>
                <a:spcPct val="150000"/>
              </a:lnSpc>
            </a:pPr>
            <a:r>
              <a:rPr lang="en-US" b="1" i="1" dirty="0">
                <a:solidFill>
                  <a:srgbClr val="00385B"/>
                </a:solidFill>
                <a:latin typeface="TT Norms Pro" panose="02000503030000020003" pitchFamily="2" charset="0"/>
              </a:rPr>
              <a:t>Glaze storage:</a:t>
            </a:r>
          </a:p>
          <a:p>
            <a:pPr>
              <a:lnSpc>
                <a:spcPct val="150000"/>
              </a:lnSpc>
              <a:buFontTx/>
              <a:buChar char="-"/>
            </a:pPr>
            <a:r>
              <a:rPr lang="en-US" dirty="0">
                <a:solidFill>
                  <a:srgbClr val="00385B"/>
                </a:solidFill>
                <a:latin typeface="TT Norms Pro" panose="02000503030000020003" pitchFamily="2" charset="0"/>
              </a:rPr>
              <a:t> No settling in tanks and containers</a:t>
            </a:r>
          </a:p>
          <a:p>
            <a:pPr>
              <a:lnSpc>
                <a:spcPct val="150000"/>
              </a:lnSpc>
              <a:buFontTx/>
              <a:buChar char="-"/>
            </a:pPr>
            <a:r>
              <a:rPr lang="en-US" dirty="0">
                <a:solidFill>
                  <a:srgbClr val="00385B"/>
                </a:solidFill>
                <a:latin typeface="TT Norms Pro" panose="02000503030000020003" pitchFamily="2" charset="0"/>
              </a:rPr>
              <a:t> Quick setting and stability of glaze parameters</a:t>
            </a:r>
          </a:p>
        </p:txBody>
      </p:sp>
      <p:sp>
        <p:nvSpPr>
          <p:cNvPr id="6" name="Rettangolo 5">
            <a:extLst>
              <a:ext uri="{FF2B5EF4-FFF2-40B4-BE49-F238E27FC236}">
                <a16:creationId xmlns:a16="http://schemas.microsoft.com/office/drawing/2014/main" id="{43BA7A7D-B8E5-4567-A758-802FABE0BF74}"/>
              </a:ext>
            </a:extLst>
          </p:cNvPr>
          <p:cNvSpPr/>
          <p:nvPr/>
        </p:nvSpPr>
        <p:spPr>
          <a:xfrm>
            <a:off x="933450" y="619003"/>
            <a:ext cx="4413389"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Glaze</a:t>
            </a:r>
            <a:r>
              <a:rPr lang="it-IT" sz="3600" b="1" dirty="0">
                <a:solidFill>
                  <a:srgbClr val="EC6839"/>
                </a:solidFill>
                <a:latin typeface="TT Norms Pro" panose="02000503030000020003" pitchFamily="2" charset="0"/>
              </a:rPr>
              <a:t> requirements</a:t>
            </a:r>
          </a:p>
        </p:txBody>
      </p:sp>
      <p:pic>
        <p:nvPicPr>
          <p:cNvPr id="1026" name="Picture 2" descr="https://eclexiaring01.azureedge.net/images/i-8feb03e3-ed99-44a2-b2cd-7cfb083bd61b/0/0/Mezzanine_Orig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575" y="-23439438"/>
            <a:ext cx="1313143" cy="1800000"/>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FDF4C2B6-4050-4E2F-A8E3-5511E8445735}"/>
              </a:ext>
            </a:extLst>
          </p:cNvPr>
          <p:cNvPicPr>
            <a:picLocks noChangeAspect="1"/>
          </p:cNvPicPr>
          <p:nvPr/>
        </p:nvPicPr>
        <p:blipFill>
          <a:blip r:embed="rId4"/>
          <a:stretch>
            <a:fillRect/>
          </a:stretch>
        </p:blipFill>
        <p:spPr>
          <a:xfrm>
            <a:off x="7434282" y="1110393"/>
            <a:ext cx="3090940" cy="4240136"/>
          </a:xfrm>
          <a:prstGeom prst="rect">
            <a:avLst/>
          </a:prstGeom>
        </p:spPr>
      </p:pic>
    </p:spTree>
    <p:extLst>
      <p:ext uri="{BB962C8B-B14F-4D97-AF65-F5344CB8AC3E}">
        <p14:creationId xmlns:p14="http://schemas.microsoft.com/office/powerpoint/2010/main" val="30161808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7C3A301-276A-4983-97D8-C5B794C32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7" name="Rettangolo 6">
            <a:extLst>
              <a:ext uri="{FF2B5EF4-FFF2-40B4-BE49-F238E27FC236}">
                <a16:creationId xmlns:a16="http://schemas.microsoft.com/office/drawing/2014/main" id="{DC36417A-7B64-43DF-A790-E2482C25D505}"/>
              </a:ext>
            </a:extLst>
          </p:cNvPr>
          <p:cNvSpPr/>
          <p:nvPr/>
        </p:nvSpPr>
        <p:spPr>
          <a:xfrm>
            <a:off x="970156" y="676547"/>
            <a:ext cx="6923690"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Antibacterial</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preserving</a:t>
            </a:r>
            <a:r>
              <a:rPr lang="it-IT" sz="3600" b="1" dirty="0">
                <a:solidFill>
                  <a:srgbClr val="EC6839"/>
                </a:solidFill>
                <a:latin typeface="TT Norms Pro" panose="02000503030000020003" pitchFamily="2" charset="0"/>
              </a:rPr>
              <a:t> agents</a:t>
            </a:r>
          </a:p>
        </p:txBody>
      </p:sp>
      <p:sp>
        <p:nvSpPr>
          <p:cNvPr id="8" name="Rettangolo 7">
            <a:extLst>
              <a:ext uri="{FF2B5EF4-FFF2-40B4-BE49-F238E27FC236}">
                <a16:creationId xmlns:a16="http://schemas.microsoft.com/office/drawing/2014/main" id="{CC71C4C5-23C9-4A84-8482-985949E33BF2}"/>
              </a:ext>
            </a:extLst>
          </p:cNvPr>
          <p:cNvSpPr/>
          <p:nvPr/>
        </p:nvSpPr>
        <p:spPr>
          <a:xfrm>
            <a:off x="753343" y="1831056"/>
            <a:ext cx="7140503" cy="3416320"/>
          </a:xfrm>
          <a:prstGeom prst="rect">
            <a:avLst/>
          </a:prstGeom>
        </p:spPr>
        <p:txBody>
          <a:bodyPr wrap="square">
            <a:spAutoFit/>
          </a:bodyPr>
          <a:lstStyle/>
          <a:p>
            <a:pPr marL="381000" indent="-190500">
              <a:lnSpc>
                <a:spcPct val="150000"/>
              </a:lnSpc>
              <a:defRPr/>
            </a:pPr>
            <a:r>
              <a:rPr lang="it-IT" b="1" i="1" dirty="0" err="1">
                <a:solidFill>
                  <a:srgbClr val="00385B"/>
                </a:solidFill>
                <a:latin typeface="TT Norms Pro" panose="02000503030000020003" pitchFamily="2" charset="0"/>
                <a:cs typeface="Arial" pitchFamily="34" charset="0"/>
              </a:rPr>
              <a:t>Functions</a:t>
            </a:r>
            <a:r>
              <a:rPr lang="it-IT" dirty="0">
                <a:solidFill>
                  <a:srgbClr val="00385B"/>
                </a:solidFill>
                <a:latin typeface="TT Norms Pro" panose="02000503030000020003" pitchFamily="2" charset="0"/>
                <a:cs typeface="Arial" pitchFamily="34" charset="0"/>
              </a:rPr>
              <a:t>:</a:t>
            </a:r>
          </a:p>
          <a:p>
            <a:pPr marL="381000" indent="-190500">
              <a:lnSpc>
                <a:spcPct val="150000"/>
              </a:lnSpc>
              <a:buFontTx/>
              <a:buChar char="-"/>
              <a:defRPr/>
            </a:pPr>
            <a:r>
              <a:rPr lang="it-IT" dirty="0">
                <a:solidFill>
                  <a:srgbClr val="00385B"/>
                </a:solidFill>
                <a:latin typeface="TT Norms Pro" panose="02000503030000020003" pitchFamily="2" charset="0"/>
                <a:cs typeface="Arial" pitchFamily="34" charset="0"/>
              </a:rPr>
              <a:t>Keep </a:t>
            </a:r>
            <a:r>
              <a:rPr lang="it-IT" dirty="0" err="1">
                <a:solidFill>
                  <a:srgbClr val="00385B"/>
                </a:solidFill>
                <a:latin typeface="TT Norms Pro" panose="02000503030000020003" pitchFamily="2" charset="0"/>
                <a:cs typeface="Arial" pitchFamily="34" charset="0"/>
              </a:rPr>
              <a:t>consistency</a:t>
            </a:r>
            <a:r>
              <a:rPr lang="it-IT" dirty="0">
                <a:solidFill>
                  <a:srgbClr val="00385B"/>
                </a:solidFill>
                <a:latin typeface="TT Norms Pro" panose="02000503030000020003" pitchFamily="2" charset="0"/>
                <a:cs typeface="Arial" pitchFamily="34" charset="0"/>
              </a:rPr>
              <a:t> of </a:t>
            </a:r>
            <a:r>
              <a:rPr lang="it-IT" dirty="0" err="1">
                <a:solidFill>
                  <a:srgbClr val="00385B"/>
                </a:solidFill>
                <a:latin typeface="TT Norms Pro" panose="02000503030000020003" pitchFamily="2" charset="0"/>
                <a:cs typeface="Arial" pitchFamily="34" charset="0"/>
              </a:rPr>
              <a:t>glaze</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parameters</a:t>
            </a:r>
            <a:r>
              <a:rPr lang="it-IT" dirty="0">
                <a:solidFill>
                  <a:srgbClr val="00385B"/>
                </a:solidFill>
                <a:latin typeface="TT Norms Pro" panose="02000503030000020003" pitchFamily="2" charset="0"/>
                <a:cs typeface="Arial" pitchFamily="34" charset="0"/>
              </a:rPr>
              <a:t>.</a:t>
            </a:r>
            <a:r>
              <a:rPr lang="en-US" dirty="0">
                <a:solidFill>
                  <a:srgbClr val="00385B"/>
                </a:solidFill>
                <a:latin typeface="TT Norms Pro" panose="02000503030000020003" pitchFamily="2" charset="0"/>
                <a:cs typeface="Times New Roman" pitchFamily="18" charset="0"/>
              </a:rPr>
              <a:t> Binders/rheology modifiers are prone to bacterial attacks (because based on natural polymers). Glaze parameters under bacteria attacks can be suddenly and dramatically spoiled.</a:t>
            </a:r>
          </a:p>
          <a:p>
            <a:pPr marL="381000" indent="-190500">
              <a:lnSpc>
                <a:spcPct val="150000"/>
              </a:lnSpc>
              <a:buFontTx/>
              <a:buChar char="-"/>
              <a:defRPr/>
            </a:pPr>
            <a:r>
              <a:rPr lang="en-US" dirty="0">
                <a:solidFill>
                  <a:srgbClr val="00385B"/>
                </a:solidFill>
                <a:latin typeface="TT Norms Pro" panose="02000503030000020003" pitchFamily="2" charset="0"/>
                <a:cs typeface="Times New Roman" pitchFamily="18" charset="0"/>
              </a:rPr>
              <a:t>Make the most of the properties of the binders</a:t>
            </a:r>
          </a:p>
          <a:p>
            <a:pPr marL="381000" indent="-190500">
              <a:lnSpc>
                <a:spcPct val="150000"/>
              </a:lnSpc>
              <a:buFontTx/>
              <a:buChar char="-"/>
              <a:defRPr/>
            </a:pPr>
            <a:r>
              <a:rPr lang="en-US" dirty="0">
                <a:solidFill>
                  <a:srgbClr val="00385B"/>
                </a:solidFill>
                <a:latin typeface="TT Norms Pro" panose="02000503030000020003" pitchFamily="2" charset="0"/>
                <a:cs typeface="Times New Roman" pitchFamily="18" charset="0"/>
              </a:rPr>
              <a:t>Cleaning and disinfestations of contaminated plants </a:t>
            </a:r>
          </a:p>
          <a:p>
            <a:pPr marL="381000" indent="-190500">
              <a:lnSpc>
                <a:spcPct val="150000"/>
              </a:lnSpc>
              <a:buFontTx/>
              <a:buChar char="-"/>
              <a:defRPr/>
            </a:pPr>
            <a:r>
              <a:rPr lang="en-US" dirty="0">
                <a:solidFill>
                  <a:srgbClr val="00385B"/>
                </a:solidFill>
                <a:latin typeface="TT Norms Pro" panose="02000503030000020003" pitchFamily="2" charset="0"/>
                <a:cs typeface="Times New Roman" pitchFamily="18" charset="0"/>
              </a:rPr>
              <a:t>To be used to prevent, not to cure</a:t>
            </a:r>
          </a:p>
        </p:txBody>
      </p:sp>
      <p:sp>
        <p:nvSpPr>
          <p:cNvPr id="9" name="Rettangolo 8">
            <a:extLst>
              <a:ext uri="{FF2B5EF4-FFF2-40B4-BE49-F238E27FC236}">
                <a16:creationId xmlns:a16="http://schemas.microsoft.com/office/drawing/2014/main" id="{DC3FD85D-1411-436E-81E7-B38C436C8EBC}"/>
              </a:ext>
            </a:extLst>
          </p:cNvPr>
          <p:cNvSpPr/>
          <p:nvPr/>
        </p:nvSpPr>
        <p:spPr>
          <a:xfrm>
            <a:off x="1072741" y="1267944"/>
            <a:ext cx="2393604"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CARBOSAN SERIES</a:t>
            </a:r>
          </a:p>
        </p:txBody>
      </p:sp>
      <p:pic>
        <p:nvPicPr>
          <p:cNvPr id="10" name="Immagine 9"/>
          <p:cNvPicPr>
            <a:picLocks noChangeAspect="1"/>
          </p:cNvPicPr>
          <p:nvPr/>
        </p:nvPicPr>
        <p:blipFill rotWithShape="1">
          <a:blip r:embed="rId3"/>
          <a:srcRect l="-20066" t="599" r="42339" b="-599"/>
          <a:stretch/>
        </p:blipFill>
        <p:spPr>
          <a:xfrm>
            <a:off x="6933244" y="999712"/>
            <a:ext cx="4239392" cy="4570778"/>
          </a:xfrm>
          <a:prstGeom prst="rect">
            <a:avLst/>
          </a:prstGeom>
        </p:spPr>
      </p:pic>
    </p:spTree>
    <p:extLst>
      <p:ext uri="{BB962C8B-B14F-4D97-AF65-F5344CB8AC3E}">
        <p14:creationId xmlns:p14="http://schemas.microsoft.com/office/powerpoint/2010/main" val="652978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32C0F46-02FF-4651-9F9F-C2588A4563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EE263048-D760-4D7A-A633-4A1978244F14}"/>
              </a:ext>
            </a:extLst>
          </p:cNvPr>
          <p:cNvSpPr/>
          <p:nvPr/>
        </p:nvSpPr>
        <p:spPr>
          <a:xfrm>
            <a:off x="970156" y="676547"/>
            <a:ext cx="6923690"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Antibacterial</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preserving</a:t>
            </a:r>
            <a:r>
              <a:rPr lang="it-IT" sz="3600" b="1" dirty="0">
                <a:solidFill>
                  <a:srgbClr val="EC6839"/>
                </a:solidFill>
                <a:latin typeface="TT Norms Pro" panose="02000503030000020003" pitchFamily="2" charset="0"/>
              </a:rPr>
              <a:t> agents</a:t>
            </a:r>
          </a:p>
        </p:txBody>
      </p:sp>
      <p:sp>
        <p:nvSpPr>
          <p:cNvPr id="6" name="Rettangolo 5">
            <a:extLst>
              <a:ext uri="{FF2B5EF4-FFF2-40B4-BE49-F238E27FC236}">
                <a16:creationId xmlns:a16="http://schemas.microsoft.com/office/drawing/2014/main" id="{E34248EE-49D2-4AC8-AE80-4DB34B4F017F}"/>
              </a:ext>
            </a:extLst>
          </p:cNvPr>
          <p:cNvSpPr/>
          <p:nvPr/>
        </p:nvSpPr>
        <p:spPr>
          <a:xfrm>
            <a:off x="806654" y="1637276"/>
            <a:ext cx="7422945" cy="6047809"/>
          </a:xfrm>
          <a:prstGeom prst="rect">
            <a:avLst/>
          </a:prstGeom>
        </p:spPr>
        <p:txBody>
          <a:bodyPr wrap="square">
            <a:spAutoFit/>
          </a:bodyPr>
          <a:lstStyle/>
          <a:p>
            <a:pPr marL="381000" indent="-190500">
              <a:lnSpc>
                <a:spcPct val="150000"/>
              </a:lnSpc>
              <a:defRPr/>
            </a:pPr>
            <a:r>
              <a:rPr lang="it-IT" b="1" i="1" dirty="0">
                <a:solidFill>
                  <a:srgbClr val="00385B"/>
                </a:solidFill>
                <a:latin typeface="TT Norms Pro" panose="02000503030000020003" pitchFamily="2" charset="0"/>
                <a:cs typeface="Arial" pitchFamily="34" charset="0"/>
              </a:rPr>
              <a:t>Actions</a:t>
            </a:r>
            <a:endParaRPr lang="it-IT" dirty="0">
              <a:solidFill>
                <a:srgbClr val="00385B"/>
              </a:solidFill>
              <a:latin typeface="TT Norms Pro" panose="02000503030000020003" pitchFamily="2" charset="0"/>
              <a:cs typeface="Arial" pitchFamily="34" charset="0"/>
            </a:endParaRPr>
          </a:p>
          <a:p>
            <a:pPr marL="381000" indent="-190500">
              <a:lnSpc>
                <a:spcPct val="150000"/>
              </a:lnSpc>
              <a:buFontTx/>
              <a:buChar char="-"/>
              <a:defRPr/>
            </a:pPr>
            <a:r>
              <a:rPr lang="it-IT" dirty="0" err="1">
                <a:solidFill>
                  <a:srgbClr val="00385B"/>
                </a:solidFill>
                <a:latin typeface="TT Norms Pro" panose="02000503030000020003" pitchFamily="2" charset="0"/>
                <a:cs typeface="Arial" pitchFamily="34" charset="0"/>
              </a:rPr>
              <a:t>Kill</a:t>
            </a:r>
            <a:r>
              <a:rPr lang="it-IT" dirty="0">
                <a:solidFill>
                  <a:srgbClr val="00385B"/>
                </a:solidFill>
                <a:latin typeface="TT Norms Pro" panose="02000503030000020003" pitchFamily="2" charset="0"/>
                <a:cs typeface="Arial" pitchFamily="34" charset="0"/>
              </a:rPr>
              <a:t> the </a:t>
            </a:r>
            <a:r>
              <a:rPr lang="it-IT" dirty="0" err="1">
                <a:solidFill>
                  <a:srgbClr val="00385B"/>
                </a:solidFill>
                <a:latin typeface="TT Norms Pro" panose="02000503030000020003" pitchFamily="2" charset="0"/>
                <a:cs typeface="Arial" pitchFamily="34" charset="0"/>
              </a:rPr>
              <a:t>colonies</a:t>
            </a:r>
            <a:r>
              <a:rPr lang="it-IT" dirty="0">
                <a:solidFill>
                  <a:srgbClr val="00385B"/>
                </a:solidFill>
                <a:latin typeface="TT Norms Pro" panose="02000503030000020003" pitchFamily="2" charset="0"/>
                <a:cs typeface="Arial" pitchFamily="34" charset="0"/>
              </a:rPr>
              <a:t> of </a:t>
            </a:r>
            <a:r>
              <a:rPr lang="it-IT" dirty="0" err="1">
                <a:solidFill>
                  <a:srgbClr val="00385B"/>
                </a:solidFill>
                <a:latin typeface="TT Norms Pro" panose="02000503030000020003" pitchFamily="2" charset="0"/>
                <a:cs typeface="Arial" pitchFamily="34" charset="0"/>
              </a:rPr>
              <a:t>bacteria</a:t>
            </a:r>
            <a:r>
              <a:rPr lang="it-IT" dirty="0">
                <a:solidFill>
                  <a:srgbClr val="00385B"/>
                </a:solidFill>
                <a:latin typeface="TT Norms Pro" panose="02000503030000020003" pitchFamily="2" charset="0"/>
                <a:cs typeface="Arial" pitchFamily="34" charset="0"/>
              </a:rPr>
              <a:t>, fungi, </a:t>
            </a:r>
            <a:r>
              <a:rPr lang="it-IT" dirty="0" err="1">
                <a:solidFill>
                  <a:srgbClr val="00385B"/>
                </a:solidFill>
                <a:latin typeface="TT Norms Pro" panose="02000503030000020003" pitchFamily="2" charset="0"/>
                <a:cs typeface="Arial" pitchFamily="34" charset="0"/>
              </a:rPr>
              <a:t>molds</a:t>
            </a:r>
            <a:r>
              <a:rPr lang="it-IT" dirty="0">
                <a:solidFill>
                  <a:srgbClr val="00385B"/>
                </a:solidFill>
                <a:latin typeface="TT Norms Pro" panose="02000503030000020003" pitchFamily="2" charset="0"/>
                <a:cs typeface="Arial" pitchFamily="34" charset="0"/>
              </a:rPr>
              <a:t>, and </a:t>
            </a:r>
            <a:r>
              <a:rPr lang="it-IT" dirty="0" err="1">
                <a:solidFill>
                  <a:srgbClr val="00385B"/>
                </a:solidFill>
                <a:latin typeface="TT Norms Pro" panose="02000503030000020003" pitchFamily="2" charset="0"/>
                <a:cs typeface="Arial" pitchFamily="34" charset="0"/>
              </a:rPr>
              <a:t>yeasts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that</a:t>
            </a:r>
            <a:r>
              <a:rPr lang="it-IT" dirty="0">
                <a:solidFill>
                  <a:srgbClr val="00385B"/>
                </a:solidFill>
                <a:latin typeface="TT Norms Pro" panose="02000503030000020003" pitchFamily="2" charset="0"/>
                <a:cs typeface="Arial" pitchFamily="34" charset="0"/>
              </a:rPr>
              <a:t> produce </a:t>
            </a:r>
            <a:r>
              <a:rPr lang="it-IT" dirty="0" err="1">
                <a:solidFill>
                  <a:srgbClr val="00385B"/>
                </a:solidFill>
                <a:latin typeface="TT Norms Pro" panose="02000503030000020003" pitchFamily="2" charset="0"/>
                <a:cs typeface="Arial" pitchFamily="34" charset="0"/>
              </a:rPr>
              <a:t>enzymes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that</a:t>
            </a:r>
            <a:r>
              <a:rPr lang="it-IT" dirty="0">
                <a:solidFill>
                  <a:srgbClr val="00385B"/>
                </a:solidFill>
                <a:latin typeface="TT Norms Pro" panose="02000503030000020003" pitchFamily="2" charset="0"/>
                <a:cs typeface="Arial" pitchFamily="34" charset="0"/>
              </a:rPr>
              <a:t> “break” binder </a:t>
            </a:r>
            <a:r>
              <a:rPr lang="it-IT" dirty="0" err="1">
                <a:solidFill>
                  <a:srgbClr val="00385B"/>
                </a:solidFill>
                <a:latin typeface="TT Norms Pro" panose="02000503030000020003" pitchFamily="2" charset="0"/>
                <a:cs typeface="Arial" pitchFamily="34" charset="0"/>
              </a:rPr>
              <a:t>polymers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causing</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sudden</a:t>
            </a:r>
            <a:r>
              <a:rPr lang="it-IT" dirty="0">
                <a:solidFill>
                  <a:srgbClr val="00385B"/>
                </a:solidFill>
                <a:latin typeface="TT Norms Pro" panose="02000503030000020003" pitchFamily="2" charset="0"/>
                <a:cs typeface="Arial" pitchFamily="34" charset="0"/>
              </a:rPr>
              <a:t> changes of </a:t>
            </a:r>
            <a:r>
              <a:rPr lang="it-IT" dirty="0" err="1">
                <a:solidFill>
                  <a:srgbClr val="00385B"/>
                </a:solidFill>
                <a:latin typeface="TT Norms Pro" panose="02000503030000020003" pitchFamily="2" charset="0"/>
                <a:cs typeface="Arial" pitchFamily="34" charset="0"/>
              </a:rPr>
              <a:t>glaze</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parameters</a:t>
            </a:r>
            <a:r>
              <a:rPr lang="it-IT" dirty="0">
                <a:solidFill>
                  <a:srgbClr val="00385B"/>
                </a:solidFill>
                <a:latin typeface="TT Norms Pro" panose="02000503030000020003" pitchFamily="2" charset="0"/>
                <a:cs typeface="Arial" pitchFamily="34" charset="0"/>
              </a:rPr>
              <a:t> or </a:t>
            </a:r>
            <a:r>
              <a:rPr lang="it-IT" dirty="0" err="1">
                <a:solidFill>
                  <a:srgbClr val="00385B"/>
                </a:solidFill>
                <a:latin typeface="TT Norms Pro" panose="02000503030000020003" pitchFamily="2" charset="0"/>
                <a:cs typeface="Arial" pitchFamily="34" charset="0"/>
              </a:rPr>
              <a:t>causing</a:t>
            </a:r>
            <a:r>
              <a:rPr lang="it-IT" dirty="0">
                <a:solidFill>
                  <a:srgbClr val="00385B"/>
                </a:solidFill>
                <a:latin typeface="TT Norms Pro" panose="02000503030000020003" pitchFamily="2" charset="0"/>
                <a:cs typeface="Arial" pitchFamily="34" charset="0"/>
              </a:rPr>
              <a:t> other </a:t>
            </a:r>
            <a:r>
              <a:rPr lang="it-IT" dirty="0" err="1">
                <a:solidFill>
                  <a:srgbClr val="00385B"/>
                </a:solidFill>
                <a:latin typeface="TT Norms Pro" panose="02000503030000020003" pitchFamily="2" charset="0"/>
                <a:cs typeface="Arial" pitchFamily="34" charset="0"/>
              </a:rPr>
              <a:t>defects</a:t>
            </a:r>
            <a:r>
              <a:rPr lang="it-IT" dirty="0">
                <a:solidFill>
                  <a:srgbClr val="00385B"/>
                </a:solidFill>
                <a:latin typeface="TT Norms Pro" panose="02000503030000020003" pitchFamily="2" charset="0"/>
                <a:cs typeface="Arial" pitchFamily="34" charset="0"/>
              </a:rPr>
              <a:t> or </a:t>
            </a:r>
            <a:r>
              <a:rPr lang="it-IT" dirty="0" err="1">
                <a:solidFill>
                  <a:srgbClr val="00385B"/>
                </a:solidFill>
                <a:latin typeface="TT Norms Pro" panose="02000503030000020003" pitchFamily="2" charset="0"/>
                <a:cs typeface="Arial" pitchFamily="34" charset="0"/>
              </a:rPr>
              <a:t>uneasiness</a:t>
            </a:r>
            <a:r>
              <a:rPr lang="it-IT" dirty="0">
                <a:solidFill>
                  <a:srgbClr val="00385B"/>
                </a:solidFill>
                <a:latin typeface="TT Norms Pro" panose="02000503030000020003" pitchFamily="2" charset="0"/>
                <a:cs typeface="Arial" pitchFamily="34" charset="0"/>
              </a:rPr>
              <a:t> for the worker (</a:t>
            </a:r>
            <a:r>
              <a:rPr lang="it-IT" dirty="0" err="1">
                <a:solidFill>
                  <a:srgbClr val="00385B"/>
                </a:solidFill>
                <a:latin typeface="TT Norms Pro" panose="02000503030000020003" pitchFamily="2" charset="0"/>
                <a:cs typeface="Arial" pitchFamily="34" charset="0"/>
              </a:rPr>
              <a:t>i.e</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bad</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odor</a:t>
            </a:r>
            <a:r>
              <a:rPr lang="it-IT" dirty="0">
                <a:solidFill>
                  <a:srgbClr val="00385B"/>
                </a:solidFill>
                <a:latin typeface="TT Norms Pro" panose="02000503030000020003" pitchFamily="2" charset="0"/>
                <a:cs typeface="Arial" pitchFamily="34" charset="0"/>
              </a:rPr>
              <a:t>)</a:t>
            </a:r>
          </a:p>
          <a:p>
            <a:pPr marL="381000" indent="-190500" algn="just">
              <a:lnSpc>
                <a:spcPct val="150000"/>
              </a:lnSpc>
              <a:buFontTx/>
              <a:buChar char="-"/>
              <a:defRPr/>
            </a:pPr>
            <a:r>
              <a:rPr lang="it-IT" dirty="0" err="1">
                <a:solidFill>
                  <a:srgbClr val="00385B"/>
                </a:solidFill>
                <a:latin typeface="TT Norms Pro" panose="02000503030000020003" pitchFamily="2" charset="0"/>
                <a:cs typeface="Arial" pitchFamily="34" charset="0"/>
              </a:rPr>
              <a:t>Preventing</a:t>
            </a:r>
            <a:r>
              <a:rPr lang="it-IT" dirty="0">
                <a:solidFill>
                  <a:srgbClr val="00385B"/>
                </a:solidFill>
                <a:latin typeface="TT Norms Pro" panose="02000503030000020003" pitchFamily="2" charset="0"/>
                <a:cs typeface="Arial" pitchFamily="34" charset="0"/>
              </a:rPr>
              <a:t> action: </a:t>
            </a:r>
            <a:r>
              <a:rPr lang="it-IT" dirty="0" err="1">
                <a:solidFill>
                  <a:srgbClr val="00385B"/>
                </a:solidFill>
                <a:latin typeface="TT Norms Pro" panose="02000503030000020003" pitchFamily="2" charset="0"/>
                <a:cs typeface="Arial" pitchFamily="34" charset="0"/>
              </a:rPr>
              <a:t>If</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enzymes</a:t>
            </a:r>
            <a:r>
              <a:rPr lang="it-IT" dirty="0">
                <a:solidFill>
                  <a:srgbClr val="00385B"/>
                </a:solidFill>
                <a:latin typeface="TT Norms Pro" panose="02000503030000020003" pitchFamily="2" charset="0"/>
                <a:cs typeface="Arial" pitchFamily="34" charset="0"/>
              </a:rPr>
              <a:t> are </a:t>
            </a:r>
            <a:r>
              <a:rPr lang="it-IT" dirty="0" err="1">
                <a:solidFill>
                  <a:srgbClr val="00385B"/>
                </a:solidFill>
                <a:latin typeface="TT Norms Pro" panose="02000503030000020003" pitchFamily="2" charset="0"/>
                <a:cs typeface="Arial" pitchFamily="34" charset="0"/>
              </a:rPr>
              <a:t>already</a:t>
            </a:r>
            <a:r>
              <a:rPr lang="it-IT" dirty="0">
                <a:solidFill>
                  <a:srgbClr val="00385B"/>
                </a:solidFill>
                <a:latin typeface="TT Norms Pro" panose="02000503030000020003" pitchFamily="2" charset="0"/>
                <a:cs typeface="Arial" pitchFamily="34" charset="0"/>
              </a:rPr>
              <a:t> in the </a:t>
            </a:r>
            <a:r>
              <a:rPr lang="it-IT" dirty="0" err="1">
                <a:solidFill>
                  <a:srgbClr val="00385B"/>
                </a:solidFill>
                <a:latin typeface="TT Norms Pro" panose="02000503030000020003" pitchFamily="2" charset="0"/>
                <a:cs typeface="Arial" pitchFamily="34" charset="0"/>
              </a:rPr>
              <a:t>glaze</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their</a:t>
            </a:r>
            <a:r>
              <a:rPr lang="it-IT" dirty="0">
                <a:solidFill>
                  <a:srgbClr val="00385B"/>
                </a:solidFill>
                <a:latin typeface="TT Norms Pro" panose="02000503030000020003" pitchFamily="2" charset="0"/>
                <a:cs typeface="Arial" pitchFamily="34" charset="0"/>
              </a:rPr>
              <a:t> effects </a:t>
            </a:r>
            <a:r>
              <a:rPr lang="it-IT" dirty="0" err="1">
                <a:solidFill>
                  <a:srgbClr val="00385B"/>
                </a:solidFill>
                <a:latin typeface="TT Norms Pro" panose="02000503030000020003" pitchFamily="2" charset="0"/>
                <a:cs typeface="Arial" pitchFamily="34" charset="0"/>
              </a:rPr>
              <a:t>will</a:t>
            </a:r>
            <a:r>
              <a:rPr lang="it-IT" dirty="0">
                <a:solidFill>
                  <a:srgbClr val="00385B"/>
                </a:solidFill>
                <a:latin typeface="TT Norms Pro" panose="02000503030000020003" pitchFamily="2" charset="0"/>
                <a:cs typeface="Arial" pitchFamily="34" charset="0"/>
              </a:rPr>
              <a:t> go on for some time. To </a:t>
            </a:r>
            <a:r>
              <a:rPr lang="it-IT" dirty="0" err="1">
                <a:solidFill>
                  <a:srgbClr val="00385B"/>
                </a:solidFill>
                <a:latin typeface="TT Norms Pro" panose="02000503030000020003" pitchFamily="2" charset="0"/>
                <a:cs typeface="Arial" pitchFamily="34" charset="0"/>
              </a:rPr>
              <a:t>get</a:t>
            </a:r>
            <a:r>
              <a:rPr lang="it-IT" dirty="0">
                <a:solidFill>
                  <a:srgbClr val="00385B"/>
                </a:solidFill>
                <a:latin typeface="TT Norms Pro" panose="02000503030000020003" pitchFamily="2" charset="0"/>
                <a:cs typeface="Arial" pitchFamily="34" charset="0"/>
              </a:rPr>
              <a:t> back in a short time to a “</a:t>
            </a:r>
            <a:r>
              <a:rPr lang="it-IT" dirty="0" err="1">
                <a:solidFill>
                  <a:srgbClr val="00385B"/>
                </a:solidFill>
                <a:latin typeface="TT Norms Pro" panose="02000503030000020003" pitchFamily="2" charset="0"/>
                <a:cs typeface="Arial" pitchFamily="34" charset="0"/>
              </a:rPr>
              <a:t>safe</a:t>
            </a:r>
            <a:r>
              <a:rPr lang="it-IT" dirty="0">
                <a:solidFill>
                  <a:srgbClr val="00385B"/>
                </a:solidFill>
                <a:latin typeface="TT Norms Pro" panose="02000503030000020003" pitchFamily="2" charset="0"/>
                <a:cs typeface="Arial" pitchFamily="34" charset="0"/>
              </a:rPr>
              <a:t>” situation, it </a:t>
            </a:r>
            <a:r>
              <a:rPr lang="it-IT" dirty="0" err="1">
                <a:solidFill>
                  <a:srgbClr val="00385B"/>
                </a:solidFill>
                <a:latin typeface="TT Norms Pro" panose="02000503030000020003" pitchFamily="2" charset="0"/>
                <a:cs typeface="Arial" pitchFamily="34" charset="0"/>
              </a:rPr>
              <a:t>is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necessary</a:t>
            </a:r>
            <a:r>
              <a:rPr lang="it-IT" dirty="0">
                <a:solidFill>
                  <a:srgbClr val="00385B"/>
                </a:solidFill>
                <a:latin typeface="TT Norms Pro" panose="02000503030000020003" pitchFamily="2" charset="0"/>
                <a:cs typeface="Arial" pitchFamily="34" charset="0"/>
              </a:rPr>
              <a:t> a </a:t>
            </a:r>
            <a:r>
              <a:rPr lang="it-IT" dirty="0" err="1">
                <a:solidFill>
                  <a:srgbClr val="00385B"/>
                </a:solidFill>
                <a:latin typeface="TT Norms Pro" panose="02000503030000020003" pitchFamily="2" charset="0"/>
                <a:cs typeface="Arial" pitchFamily="34" charset="0"/>
              </a:rPr>
              <a:t>deep</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clean</a:t>
            </a:r>
            <a:r>
              <a:rPr lang="it-IT" dirty="0">
                <a:solidFill>
                  <a:srgbClr val="00385B"/>
                </a:solidFill>
                <a:latin typeface="TT Norms Pro" panose="02000503030000020003" pitchFamily="2" charset="0"/>
                <a:cs typeface="Arial" pitchFamily="34" charset="0"/>
              </a:rPr>
              <a:t> of </a:t>
            </a:r>
            <a:r>
              <a:rPr lang="it-IT" dirty="0" err="1">
                <a:solidFill>
                  <a:srgbClr val="00385B"/>
                </a:solidFill>
                <a:latin typeface="TT Norms Pro" panose="02000503030000020003" pitchFamily="2" charset="0"/>
                <a:cs typeface="Arial" pitchFamily="34" charset="0"/>
              </a:rPr>
              <a:t>all</a:t>
            </a:r>
            <a:r>
              <a:rPr lang="it-IT" dirty="0">
                <a:solidFill>
                  <a:srgbClr val="00385B"/>
                </a:solidFill>
                <a:latin typeface="TT Norms Pro" panose="02000503030000020003" pitchFamily="2" charset="0"/>
                <a:cs typeface="Arial" pitchFamily="34" charset="0"/>
              </a:rPr>
              <a:t> the </a:t>
            </a:r>
            <a:r>
              <a:rPr lang="it-IT" dirty="0" err="1">
                <a:solidFill>
                  <a:srgbClr val="00385B"/>
                </a:solidFill>
                <a:latin typeface="TT Norms Pro" panose="02000503030000020003" pitchFamily="2" charset="0"/>
                <a:cs typeface="Arial" pitchFamily="34" charset="0"/>
              </a:rPr>
              <a:t>glazing</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lines</a:t>
            </a:r>
            <a:r>
              <a:rPr lang="it-IT" dirty="0">
                <a:solidFill>
                  <a:srgbClr val="00385B"/>
                </a:solidFill>
                <a:latin typeface="TT Norms Pro" panose="02000503030000020003" pitchFamily="2" charset="0"/>
                <a:cs typeface="Arial" pitchFamily="34" charset="0"/>
              </a:rPr>
              <a:t>.  </a:t>
            </a:r>
          </a:p>
          <a:p>
            <a:pPr marL="381000" indent="-190500">
              <a:lnSpc>
                <a:spcPct val="150000"/>
              </a:lnSpc>
              <a:buFontTx/>
              <a:buChar char="-"/>
              <a:defRPr/>
            </a:pPr>
            <a:r>
              <a:rPr lang="en-US" dirty="0">
                <a:solidFill>
                  <a:srgbClr val="00385B"/>
                </a:solidFill>
                <a:latin typeface="TT Norms Pro" panose="02000503030000020003" pitchFamily="2" charset="0"/>
                <a:cs typeface="Times New Roman" pitchFamily="18" charset="0"/>
              </a:rPr>
              <a:t>Standard dosage: 0,1 – 0,2 % on total glaze</a:t>
            </a:r>
          </a:p>
          <a:p>
            <a:pPr marL="381000" indent="-190500">
              <a:lnSpc>
                <a:spcPct val="150000"/>
              </a:lnSpc>
              <a:buFontTx/>
              <a:buChar char="-"/>
              <a:defRPr/>
            </a:pPr>
            <a:r>
              <a:rPr lang="en-US" dirty="0">
                <a:solidFill>
                  <a:srgbClr val="00385B"/>
                </a:solidFill>
                <a:latin typeface="TT Norms Pro" panose="02000503030000020003" pitchFamily="2" charset="0"/>
                <a:cs typeface="Times New Roman" pitchFamily="18" charset="0"/>
              </a:rPr>
              <a:t>Addition: 20-30 % into ball mill, 80-70 % just before binder addition  </a:t>
            </a:r>
            <a:endParaRPr lang="it-IT" dirty="0">
              <a:solidFill>
                <a:srgbClr val="00385B"/>
              </a:solidFill>
              <a:latin typeface="TT Norms Pro" panose="02000503030000020003" pitchFamily="2" charset="0"/>
              <a:cs typeface="Arial" pitchFamily="34" charset="0"/>
            </a:endParaRPr>
          </a:p>
          <a:p>
            <a:pPr marL="381000" indent="-190500" algn="just">
              <a:lnSpc>
                <a:spcPct val="150000"/>
              </a:lnSpc>
              <a:buFontTx/>
              <a:buChar char="-"/>
              <a:defRPr/>
            </a:pPr>
            <a:endParaRPr lang="en-US" dirty="0">
              <a:solidFill>
                <a:srgbClr val="00385B"/>
              </a:solidFill>
              <a:latin typeface="TT Norms Pro" panose="02000503030000020003" pitchFamily="2" charset="0"/>
              <a:cs typeface="Times New Roman" pitchFamily="18" charset="0"/>
            </a:endParaRPr>
          </a:p>
          <a:p>
            <a:pPr marL="381000" indent="-190500">
              <a:buFontTx/>
              <a:buChar char="-"/>
              <a:defRPr/>
            </a:pPr>
            <a:endParaRPr lang="en-US" dirty="0">
              <a:solidFill>
                <a:srgbClr val="00385B"/>
              </a:solidFill>
              <a:latin typeface="Arial" pitchFamily="34" charset="0"/>
              <a:cs typeface="Times New Roman" pitchFamily="18" charset="0"/>
            </a:endParaRPr>
          </a:p>
          <a:p>
            <a:pPr marL="381000" indent="-190500">
              <a:defRPr/>
            </a:pPr>
            <a:r>
              <a:rPr lang="it-IT" dirty="0">
                <a:solidFill>
                  <a:srgbClr val="00385B"/>
                </a:solidFill>
                <a:latin typeface="Arial" pitchFamily="34" charset="0"/>
                <a:cs typeface="Arial" pitchFamily="34" charset="0"/>
              </a:rPr>
              <a:t> </a:t>
            </a:r>
          </a:p>
          <a:p>
            <a:pPr marL="381000" indent="-190500">
              <a:defRPr/>
            </a:pPr>
            <a:endParaRPr lang="it-IT" dirty="0">
              <a:solidFill>
                <a:srgbClr val="00385B"/>
              </a:solidFill>
              <a:latin typeface="Arial" pitchFamily="34" charset="0"/>
              <a:cs typeface="Arial" pitchFamily="34" charset="0"/>
            </a:endParaRPr>
          </a:p>
          <a:p>
            <a:pPr marL="381000" indent="-190500">
              <a:defRPr/>
            </a:pPr>
            <a:endParaRPr lang="it-IT" dirty="0">
              <a:solidFill>
                <a:srgbClr val="00385B"/>
              </a:solidFill>
              <a:latin typeface="Arial" pitchFamily="34" charset="0"/>
              <a:cs typeface="Arial" pitchFamily="34" charset="0"/>
            </a:endParaRPr>
          </a:p>
          <a:p>
            <a:pPr marL="381000" indent="-190500">
              <a:defRPr/>
            </a:pPr>
            <a:endParaRPr lang="it-IT" dirty="0">
              <a:solidFill>
                <a:srgbClr val="00385B"/>
              </a:solidFill>
              <a:latin typeface="Arial" pitchFamily="34" charset="0"/>
              <a:cs typeface="Arial" pitchFamily="34" charset="0"/>
            </a:endParaRPr>
          </a:p>
        </p:txBody>
      </p:sp>
      <p:sp>
        <p:nvSpPr>
          <p:cNvPr id="7" name="Rettangolo 6">
            <a:extLst>
              <a:ext uri="{FF2B5EF4-FFF2-40B4-BE49-F238E27FC236}">
                <a16:creationId xmlns:a16="http://schemas.microsoft.com/office/drawing/2014/main" id="{370F3DE0-2515-4834-BFAD-D5C36B6EC2AA}"/>
              </a:ext>
            </a:extLst>
          </p:cNvPr>
          <p:cNvSpPr/>
          <p:nvPr/>
        </p:nvSpPr>
        <p:spPr>
          <a:xfrm>
            <a:off x="1072741" y="1267944"/>
            <a:ext cx="2393604"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CARBOSAN SERIES</a:t>
            </a:r>
          </a:p>
        </p:txBody>
      </p:sp>
      <p:pic>
        <p:nvPicPr>
          <p:cNvPr id="8" name="Immagine 7"/>
          <p:cNvPicPr>
            <a:picLocks noChangeAspect="1"/>
          </p:cNvPicPr>
          <p:nvPr/>
        </p:nvPicPr>
        <p:blipFill rotWithShape="1">
          <a:blip r:embed="rId3"/>
          <a:srcRect l="-20066" t="599" r="42339" b="-599"/>
          <a:stretch/>
        </p:blipFill>
        <p:spPr>
          <a:xfrm>
            <a:off x="7472196" y="939691"/>
            <a:ext cx="4239392" cy="4570778"/>
          </a:xfrm>
          <a:prstGeom prst="rect">
            <a:avLst/>
          </a:prstGeom>
        </p:spPr>
      </p:pic>
    </p:spTree>
    <p:extLst>
      <p:ext uri="{BB962C8B-B14F-4D97-AF65-F5344CB8AC3E}">
        <p14:creationId xmlns:p14="http://schemas.microsoft.com/office/powerpoint/2010/main" val="1503310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8D29A22-A5C9-47F6-8636-C70DFB6998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10376" y="5558666"/>
            <a:ext cx="2071319" cy="1102080"/>
          </a:xfrm>
          <a:prstGeom prst="rect">
            <a:avLst/>
          </a:prstGeom>
        </p:spPr>
      </p:pic>
      <p:sp>
        <p:nvSpPr>
          <p:cNvPr id="5" name="Rettangolo 4">
            <a:extLst>
              <a:ext uri="{FF2B5EF4-FFF2-40B4-BE49-F238E27FC236}">
                <a16:creationId xmlns:a16="http://schemas.microsoft.com/office/drawing/2014/main" id="{FB89502B-41A8-4A16-BBEC-1EE943860752}"/>
              </a:ext>
            </a:extLst>
          </p:cNvPr>
          <p:cNvSpPr/>
          <p:nvPr/>
        </p:nvSpPr>
        <p:spPr>
          <a:xfrm>
            <a:off x="970156" y="676547"/>
            <a:ext cx="6923690"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Antibacterial</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preserving</a:t>
            </a:r>
            <a:r>
              <a:rPr lang="it-IT" sz="3600" b="1" dirty="0">
                <a:solidFill>
                  <a:srgbClr val="EC6839"/>
                </a:solidFill>
                <a:latin typeface="TT Norms Pro" panose="02000503030000020003" pitchFamily="2" charset="0"/>
              </a:rPr>
              <a:t> agents</a:t>
            </a:r>
          </a:p>
        </p:txBody>
      </p:sp>
      <p:sp>
        <p:nvSpPr>
          <p:cNvPr id="6" name="Rettangolo 5">
            <a:extLst>
              <a:ext uri="{FF2B5EF4-FFF2-40B4-BE49-F238E27FC236}">
                <a16:creationId xmlns:a16="http://schemas.microsoft.com/office/drawing/2014/main" id="{EE23FF28-42AE-44EE-B523-3141037A8432}"/>
              </a:ext>
            </a:extLst>
          </p:cNvPr>
          <p:cNvSpPr/>
          <p:nvPr/>
        </p:nvSpPr>
        <p:spPr>
          <a:xfrm>
            <a:off x="970157" y="1637276"/>
            <a:ext cx="5333754" cy="5078313"/>
          </a:xfrm>
          <a:prstGeom prst="rect">
            <a:avLst/>
          </a:prstGeom>
        </p:spPr>
        <p:txBody>
          <a:bodyPr wrap="square">
            <a:spAutoFit/>
          </a:bodyPr>
          <a:lstStyle/>
          <a:p>
            <a:pPr marL="381000" indent="-190500">
              <a:lnSpc>
                <a:spcPct val="150000"/>
              </a:lnSpc>
              <a:defRPr/>
            </a:pPr>
            <a:r>
              <a:rPr lang="it-IT" b="1" i="1" dirty="0" err="1">
                <a:solidFill>
                  <a:srgbClr val="00385B"/>
                </a:solidFill>
                <a:latin typeface="TT Norms Pro" panose="02000503030000020003" pitchFamily="2" charset="0"/>
                <a:cs typeface="Arial" pitchFamily="34" charset="0"/>
              </a:rPr>
              <a:t>Warnings</a:t>
            </a:r>
            <a:r>
              <a:rPr lang="it-IT" b="1" i="1" dirty="0">
                <a:solidFill>
                  <a:srgbClr val="00385B"/>
                </a:solidFill>
                <a:latin typeface="TT Norms Pro" panose="02000503030000020003" pitchFamily="2" charset="0"/>
                <a:cs typeface="Arial" pitchFamily="34" charset="0"/>
              </a:rPr>
              <a:t>:</a:t>
            </a:r>
            <a:endParaRPr lang="it-IT" dirty="0">
              <a:solidFill>
                <a:srgbClr val="00385B"/>
              </a:solidFill>
              <a:latin typeface="TT Norms Pro" panose="02000503030000020003" pitchFamily="2" charset="0"/>
              <a:cs typeface="Arial" pitchFamily="34" charset="0"/>
            </a:endParaRPr>
          </a:p>
          <a:p>
            <a:pPr marL="381000" indent="-190500" algn="just">
              <a:lnSpc>
                <a:spcPct val="150000"/>
              </a:lnSpc>
              <a:buFontTx/>
              <a:buChar char="-"/>
              <a:defRPr/>
            </a:pPr>
            <a:r>
              <a:rPr lang="it-IT" dirty="0">
                <a:solidFill>
                  <a:srgbClr val="00385B"/>
                </a:solidFill>
                <a:latin typeface="TT Norms Pro" panose="02000503030000020003" pitchFamily="2" charset="0"/>
                <a:cs typeface="Arial" pitchFamily="34" charset="0"/>
              </a:rPr>
              <a:t>Lamberti </a:t>
            </a:r>
            <a:r>
              <a:rPr lang="it-IT" dirty="0" err="1">
                <a:solidFill>
                  <a:srgbClr val="00385B"/>
                </a:solidFill>
                <a:latin typeface="TT Norms Pro" panose="02000503030000020003" pitchFamily="2" charset="0"/>
                <a:cs typeface="Arial" pitchFamily="34" charset="0"/>
              </a:rPr>
              <a:t>prefers</a:t>
            </a:r>
            <a:r>
              <a:rPr lang="it-IT" dirty="0">
                <a:solidFill>
                  <a:srgbClr val="00385B"/>
                </a:solidFill>
                <a:latin typeface="TT Norms Pro" panose="02000503030000020003" pitchFamily="2" charset="0"/>
                <a:cs typeface="Arial" pitchFamily="34" charset="0"/>
              </a:rPr>
              <a:t> to </a:t>
            </a:r>
            <a:r>
              <a:rPr lang="it-IT" dirty="0" err="1">
                <a:solidFill>
                  <a:srgbClr val="00385B"/>
                </a:solidFill>
                <a:latin typeface="TT Norms Pro" panose="02000503030000020003" pitchFamily="2" charset="0"/>
                <a:cs typeface="Arial" pitchFamily="34" charset="0"/>
              </a:rPr>
              <a:t>offer</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products</a:t>
            </a:r>
            <a:r>
              <a:rPr lang="it-IT" dirty="0">
                <a:solidFill>
                  <a:srgbClr val="00385B"/>
                </a:solidFill>
                <a:latin typeface="TT Norms Pro" panose="02000503030000020003" pitchFamily="2" charset="0"/>
                <a:cs typeface="Arial" pitchFamily="34" charset="0"/>
              </a:rPr>
              <a:t> in </a:t>
            </a:r>
            <a:r>
              <a:rPr lang="it-IT" dirty="0" err="1">
                <a:solidFill>
                  <a:srgbClr val="00385B"/>
                </a:solidFill>
                <a:latin typeface="TT Norms Pro" panose="02000503030000020003" pitchFamily="2" charset="0"/>
                <a:cs typeface="Arial" pitchFamily="34" charset="0"/>
              </a:rPr>
              <a:t>liquid</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form</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which</a:t>
            </a:r>
            <a:r>
              <a:rPr lang="it-IT" dirty="0">
                <a:solidFill>
                  <a:srgbClr val="00385B"/>
                </a:solidFill>
                <a:latin typeface="TT Norms Pro" panose="02000503030000020003" pitchFamily="2" charset="0"/>
                <a:cs typeface="Arial" pitchFamily="34" charset="0"/>
              </a:rPr>
              <a:t> are </a:t>
            </a:r>
            <a:r>
              <a:rPr lang="it-IT" dirty="0" err="1">
                <a:solidFill>
                  <a:srgbClr val="00385B"/>
                </a:solidFill>
                <a:latin typeface="TT Norms Pro" panose="02000503030000020003" pitchFamily="2" charset="0"/>
                <a:cs typeface="Arial" pitchFamily="34" charset="0"/>
              </a:rPr>
              <a:t>easier</a:t>
            </a:r>
            <a:r>
              <a:rPr lang="it-IT" dirty="0">
                <a:solidFill>
                  <a:srgbClr val="00385B"/>
                </a:solidFill>
                <a:latin typeface="TT Norms Pro" panose="02000503030000020003" pitchFamily="2" charset="0"/>
                <a:cs typeface="Arial" pitchFamily="34" charset="0"/>
              </a:rPr>
              <a:t> to </a:t>
            </a:r>
            <a:r>
              <a:rPr lang="it-IT" dirty="0" err="1">
                <a:solidFill>
                  <a:srgbClr val="00385B"/>
                </a:solidFill>
                <a:latin typeface="TT Norms Pro" panose="02000503030000020003" pitchFamily="2" charset="0"/>
                <a:cs typeface="Arial" pitchFamily="34" charset="0"/>
              </a:rPr>
              <a:t>manage</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about</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dosing</a:t>
            </a:r>
            <a:r>
              <a:rPr lang="it-IT" dirty="0">
                <a:solidFill>
                  <a:srgbClr val="00385B"/>
                </a:solidFill>
                <a:latin typeface="TT Norms Pro" panose="02000503030000020003" pitchFamily="2" charset="0"/>
                <a:cs typeface="Arial" pitchFamily="34" charset="0"/>
              </a:rPr>
              <a:t> and </a:t>
            </a:r>
            <a:r>
              <a:rPr lang="it-IT" dirty="0" err="1">
                <a:solidFill>
                  <a:srgbClr val="00385B"/>
                </a:solidFill>
                <a:latin typeface="TT Norms Pro" panose="02000503030000020003" pitchFamily="2" charset="0"/>
                <a:cs typeface="Arial" pitchFamily="34" charset="0"/>
              </a:rPr>
              <a:t>worker</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health</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protection</a:t>
            </a:r>
            <a:endParaRPr lang="it-IT" dirty="0">
              <a:solidFill>
                <a:srgbClr val="00385B"/>
              </a:solidFill>
              <a:latin typeface="TT Norms Pro" panose="02000503030000020003" pitchFamily="2" charset="0"/>
              <a:cs typeface="Arial" pitchFamily="34" charset="0"/>
            </a:endParaRPr>
          </a:p>
          <a:p>
            <a:pPr marL="381000" indent="-190500" algn="just">
              <a:lnSpc>
                <a:spcPct val="150000"/>
              </a:lnSpc>
              <a:buFontTx/>
              <a:buChar char="-"/>
              <a:defRPr/>
            </a:pPr>
            <a:r>
              <a:rPr lang="it-IT" dirty="0">
                <a:solidFill>
                  <a:srgbClr val="00385B"/>
                </a:solidFill>
                <a:latin typeface="TT Norms Pro" panose="02000503030000020003" pitchFamily="2" charset="0"/>
                <a:cs typeface="Arial" pitchFamily="34" charset="0"/>
              </a:rPr>
              <a:t>Always use </a:t>
            </a:r>
            <a:r>
              <a:rPr lang="it-IT" dirty="0" err="1">
                <a:solidFill>
                  <a:srgbClr val="00385B"/>
                </a:solidFill>
                <a:latin typeface="TT Norms Pro" panose="02000503030000020003" pitchFamily="2" charset="0"/>
                <a:cs typeface="Arial" pitchFamily="34" charset="0"/>
              </a:rPr>
              <a:t>proper</a:t>
            </a:r>
            <a:r>
              <a:rPr lang="it-IT" dirty="0">
                <a:solidFill>
                  <a:srgbClr val="00385B"/>
                </a:solidFill>
                <a:latin typeface="TT Norms Pro" panose="02000503030000020003" pitchFamily="2" charset="0"/>
                <a:cs typeface="Arial" pitchFamily="34" charset="0"/>
              </a:rPr>
              <a:t> PPE (Personal </a:t>
            </a:r>
            <a:r>
              <a:rPr lang="it-IT" dirty="0" err="1">
                <a:solidFill>
                  <a:srgbClr val="00385B"/>
                </a:solidFill>
                <a:latin typeface="TT Norms Pro" panose="02000503030000020003" pitchFamily="2" charset="0"/>
                <a:cs typeface="Arial" pitchFamily="34" charset="0"/>
              </a:rPr>
              <a:t>Protection</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Equipments</a:t>
            </a:r>
            <a:r>
              <a:rPr lang="it-IT" dirty="0">
                <a:solidFill>
                  <a:srgbClr val="00385B"/>
                </a:solidFill>
                <a:latin typeface="TT Norms Pro" panose="02000503030000020003" pitchFamily="2" charset="0"/>
                <a:cs typeface="Arial" pitchFamily="34" charset="0"/>
              </a:rPr>
              <a:t>) as </a:t>
            </a:r>
            <a:r>
              <a:rPr lang="it-IT" dirty="0" err="1">
                <a:solidFill>
                  <a:srgbClr val="00385B"/>
                </a:solidFill>
                <a:latin typeface="TT Norms Pro" panose="02000503030000020003" pitchFamily="2" charset="0"/>
                <a:cs typeface="Arial" pitchFamily="34" charset="0"/>
              </a:rPr>
              <a:t>prescribed</a:t>
            </a:r>
            <a:r>
              <a:rPr lang="it-IT" dirty="0">
                <a:solidFill>
                  <a:srgbClr val="00385B"/>
                </a:solidFill>
                <a:latin typeface="TT Norms Pro" panose="02000503030000020003" pitchFamily="2" charset="0"/>
                <a:cs typeface="Arial" pitchFamily="34" charset="0"/>
              </a:rPr>
              <a:t> in SDS</a:t>
            </a:r>
          </a:p>
          <a:p>
            <a:pPr marL="381000" indent="-190500" algn="just">
              <a:lnSpc>
                <a:spcPct val="150000"/>
              </a:lnSpc>
              <a:buFontTx/>
              <a:buChar char="-"/>
              <a:defRPr/>
            </a:pPr>
            <a:r>
              <a:rPr lang="it-IT" dirty="0">
                <a:solidFill>
                  <a:srgbClr val="00385B"/>
                </a:solidFill>
                <a:latin typeface="TT Norms Pro" panose="02000503030000020003" pitchFamily="2" charset="0"/>
                <a:cs typeface="Arial" pitchFamily="34" charset="0"/>
              </a:rPr>
              <a:t>In some </a:t>
            </a:r>
            <a:r>
              <a:rPr lang="it-IT" dirty="0" err="1">
                <a:solidFill>
                  <a:srgbClr val="00385B"/>
                </a:solidFill>
                <a:latin typeface="TT Norms Pro" panose="02000503030000020003" pitchFamily="2" charset="0"/>
                <a:cs typeface="Arial" pitchFamily="34" charset="0"/>
              </a:rPr>
              <a:t>countries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products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releasing</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Formaldheyde</a:t>
            </a:r>
            <a:r>
              <a:rPr lang="it-IT" dirty="0">
                <a:solidFill>
                  <a:srgbClr val="00385B"/>
                </a:solidFill>
                <a:latin typeface="TT Norms Pro" panose="02000503030000020003" pitchFamily="2" charset="0"/>
                <a:cs typeface="Arial" pitchFamily="34" charset="0"/>
              </a:rPr>
              <a:t> are </a:t>
            </a:r>
            <a:r>
              <a:rPr lang="it-IT" dirty="0" err="1">
                <a:solidFill>
                  <a:srgbClr val="00385B"/>
                </a:solidFill>
                <a:latin typeface="TT Norms Pro" panose="02000503030000020003" pitchFamily="2" charset="0"/>
                <a:cs typeface="Arial" pitchFamily="34" charset="0"/>
              </a:rPr>
              <a:t>not</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allowed</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anymore</a:t>
            </a:r>
            <a:r>
              <a:rPr lang="it-IT" dirty="0">
                <a:solidFill>
                  <a:srgbClr val="00385B"/>
                </a:solidFill>
                <a:latin typeface="TT Norms Pro" panose="02000503030000020003" pitchFamily="2" charset="0"/>
                <a:cs typeface="Arial" pitchFamily="34" charset="0"/>
              </a:rPr>
              <a:t> or </a:t>
            </a:r>
            <a:r>
              <a:rPr lang="it-IT" dirty="0" err="1">
                <a:solidFill>
                  <a:srgbClr val="00385B"/>
                </a:solidFill>
                <a:latin typeface="TT Norms Pro" panose="02000503030000020003" pitchFamily="2" charset="0"/>
                <a:cs typeface="Arial" pitchFamily="34" charset="0"/>
              </a:rPr>
              <a:t>require</a:t>
            </a:r>
            <a:r>
              <a:rPr lang="it-IT" dirty="0">
                <a:solidFill>
                  <a:srgbClr val="00385B"/>
                </a:solidFill>
                <a:latin typeface="TT Norms Pro" panose="02000503030000020003" pitchFamily="2" charset="0"/>
                <a:cs typeface="Arial" pitchFamily="34" charset="0"/>
              </a:rPr>
              <a:t> special </a:t>
            </a:r>
            <a:r>
              <a:rPr lang="it-IT" dirty="0" err="1">
                <a:solidFill>
                  <a:srgbClr val="00385B"/>
                </a:solidFill>
                <a:latin typeface="TT Norms Pro" panose="02000503030000020003" pitchFamily="2" charset="0"/>
                <a:cs typeface="Arial" pitchFamily="34" charset="0"/>
              </a:rPr>
              <a:t>health</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controls</a:t>
            </a:r>
            <a:r>
              <a:rPr lang="it-IT" dirty="0">
                <a:solidFill>
                  <a:srgbClr val="00385B"/>
                </a:solidFill>
                <a:latin typeface="TT Norms Pro" panose="02000503030000020003" pitchFamily="2" charset="0"/>
                <a:cs typeface="Arial" pitchFamily="34" charset="0"/>
              </a:rPr>
              <a:t> on </a:t>
            </a:r>
            <a:r>
              <a:rPr lang="it-IT" dirty="0" err="1">
                <a:solidFill>
                  <a:srgbClr val="00385B"/>
                </a:solidFill>
                <a:latin typeface="TT Norms Pro" panose="02000503030000020003" pitchFamily="2" charset="0"/>
                <a:cs typeface="Arial" pitchFamily="34" charset="0"/>
              </a:rPr>
              <a:t>workers</a:t>
            </a:r>
            <a:endParaRPr lang="it-IT" dirty="0">
              <a:solidFill>
                <a:srgbClr val="00385B"/>
              </a:solidFill>
              <a:latin typeface="TT Norms Pro" panose="02000503030000020003" pitchFamily="2" charset="0"/>
              <a:cs typeface="Arial" pitchFamily="34" charset="0"/>
            </a:endParaRPr>
          </a:p>
          <a:p>
            <a:pPr marL="381000" indent="-190500" algn="just">
              <a:lnSpc>
                <a:spcPct val="150000"/>
              </a:lnSpc>
              <a:buFontTx/>
              <a:buChar char="-"/>
              <a:defRPr/>
            </a:pPr>
            <a:r>
              <a:rPr lang="it-IT" dirty="0" err="1">
                <a:solidFill>
                  <a:srgbClr val="00385B"/>
                </a:solidFill>
                <a:latin typeface="TT Norms Pro" panose="02000503030000020003" pitchFamily="2" charset="0"/>
                <a:cs typeface="Arial" pitchFamily="34" charset="0"/>
              </a:rPr>
              <a:t>Pay</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attention</a:t>
            </a:r>
            <a:r>
              <a:rPr lang="it-IT" dirty="0">
                <a:solidFill>
                  <a:srgbClr val="00385B"/>
                </a:solidFill>
                <a:latin typeface="TT Norms Pro" panose="02000503030000020003" pitchFamily="2" charset="0"/>
                <a:cs typeface="Arial" pitchFamily="34" charset="0"/>
              </a:rPr>
              <a:t> to </a:t>
            </a:r>
            <a:r>
              <a:rPr lang="it-IT" dirty="0" err="1">
                <a:solidFill>
                  <a:srgbClr val="00385B"/>
                </a:solidFill>
                <a:latin typeface="TT Norms Pro" panose="02000503030000020003" pitchFamily="2" charset="0"/>
                <a:cs typeface="Arial" pitchFamily="34" charset="0"/>
              </a:rPr>
              <a:t>transport</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hazard</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class</a:t>
            </a:r>
            <a:r>
              <a:rPr lang="it-IT" dirty="0">
                <a:solidFill>
                  <a:srgbClr val="00385B"/>
                </a:solidFill>
                <a:latin typeface="TT Norms Pro" panose="02000503030000020003" pitchFamily="2" charset="0"/>
                <a:cs typeface="Arial" pitchFamily="34" charset="0"/>
              </a:rPr>
              <a:t> </a:t>
            </a:r>
          </a:p>
          <a:p>
            <a:pPr marL="381000" indent="-190500">
              <a:lnSpc>
                <a:spcPct val="150000"/>
              </a:lnSpc>
              <a:buFontTx/>
              <a:buChar char="-"/>
              <a:defRPr/>
            </a:pPr>
            <a:r>
              <a:rPr lang="it-IT" dirty="0">
                <a:solidFill>
                  <a:srgbClr val="00385B"/>
                </a:solidFill>
                <a:latin typeface="TT Norms Pro" panose="02000503030000020003" pitchFamily="2" charset="0"/>
                <a:cs typeface="Arial" pitchFamily="34" charset="0"/>
              </a:rPr>
              <a:t>Alternate </a:t>
            </a:r>
            <a:r>
              <a:rPr lang="it-IT" dirty="0" err="1">
                <a:solidFill>
                  <a:srgbClr val="00385B"/>
                </a:solidFill>
                <a:latin typeface="TT Norms Pro" panose="02000503030000020003" pitchFamily="2" charset="0"/>
                <a:cs typeface="Arial" pitchFamily="34" charset="0"/>
              </a:rPr>
              <a:t>products</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based</a:t>
            </a:r>
            <a:r>
              <a:rPr lang="it-IT" dirty="0">
                <a:solidFill>
                  <a:srgbClr val="00385B"/>
                </a:solidFill>
                <a:latin typeface="TT Norms Pro" panose="02000503030000020003" pitchFamily="2" charset="0"/>
                <a:cs typeface="Arial" pitchFamily="34" charset="0"/>
              </a:rPr>
              <a:t> on </a:t>
            </a:r>
            <a:r>
              <a:rPr lang="it-IT" dirty="0" err="1">
                <a:solidFill>
                  <a:srgbClr val="00385B"/>
                </a:solidFill>
                <a:latin typeface="TT Norms Pro" panose="02000503030000020003" pitchFamily="2" charset="0"/>
                <a:cs typeface="Arial" pitchFamily="34" charset="0"/>
              </a:rPr>
              <a:t>different</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chemicals</a:t>
            </a:r>
            <a:r>
              <a:rPr lang="it-IT" dirty="0">
                <a:solidFill>
                  <a:srgbClr val="00385B"/>
                </a:solidFill>
                <a:latin typeface="TT Norms Pro" panose="02000503030000020003" pitchFamily="2" charset="0"/>
                <a:cs typeface="Arial" pitchFamily="34" charset="0"/>
              </a:rPr>
              <a:t> to </a:t>
            </a:r>
            <a:r>
              <a:rPr lang="it-IT" dirty="0" err="1">
                <a:solidFill>
                  <a:srgbClr val="00385B"/>
                </a:solidFill>
                <a:latin typeface="TT Norms Pro" panose="02000503030000020003" pitchFamily="2" charset="0"/>
                <a:cs typeface="Arial" pitchFamily="34" charset="0"/>
              </a:rPr>
              <a:t>avoid</a:t>
            </a:r>
            <a:r>
              <a:rPr lang="it-IT" dirty="0">
                <a:solidFill>
                  <a:srgbClr val="00385B"/>
                </a:solidFill>
                <a:latin typeface="TT Norms Pro" panose="02000503030000020003" pitchFamily="2" charset="0"/>
                <a:cs typeface="Arial" pitchFamily="34" charset="0"/>
              </a:rPr>
              <a:t> </a:t>
            </a:r>
            <a:r>
              <a:rPr lang="it-IT" dirty="0" err="1">
                <a:solidFill>
                  <a:srgbClr val="00385B"/>
                </a:solidFill>
                <a:latin typeface="TT Norms Pro" panose="02000503030000020003" pitchFamily="2" charset="0"/>
                <a:cs typeface="Arial" pitchFamily="34" charset="0"/>
              </a:rPr>
              <a:t>adaptation</a:t>
            </a:r>
            <a:endParaRPr lang="en-US" dirty="0">
              <a:solidFill>
                <a:srgbClr val="00385B"/>
              </a:solidFill>
              <a:latin typeface="TT Norms Pro" panose="02000503030000020003" pitchFamily="2" charset="0"/>
              <a:cs typeface="Times New Roman" pitchFamily="18" charset="0"/>
            </a:endParaRPr>
          </a:p>
        </p:txBody>
      </p:sp>
      <p:sp>
        <p:nvSpPr>
          <p:cNvPr id="7" name="Rettangolo 6">
            <a:extLst>
              <a:ext uri="{FF2B5EF4-FFF2-40B4-BE49-F238E27FC236}">
                <a16:creationId xmlns:a16="http://schemas.microsoft.com/office/drawing/2014/main" id="{EA2BF67E-390D-41B9-A6B1-294B3A419473}"/>
              </a:ext>
            </a:extLst>
          </p:cNvPr>
          <p:cNvSpPr/>
          <p:nvPr/>
        </p:nvSpPr>
        <p:spPr>
          <a:xfrm>
            <a:off x="1072741" y="1267944"/>
            <a:ext cx="2393604"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CARBOSAN SERIES</a:t>
            </a:r>
          </a:p>
        </p:txBody>
      </p:sp>
      <p:pic>
        <p:nvPicPr>
          <p:cNvPr id="2" name="Immagine 1"/>
          <p:cNvPicPr>
            <a:picLocks noChangeAspect="1"/>
          </p:cNvPicPr>
          <p:nvPr/>
        </p:nvPicPr>
        <p:blipFill rotWithShape="1">
          <a:blip r:embed="rId3"/>
          <a:srcRect l="-20066" t="599" r="42339" b="-599"/>
          <a:stretch/>
        </p:blipFill>
        <p:spPr>
          <a:xfrm>
            <a:off x="6963522" y="987888"/>
            <a:ext cx="4239392" cy="4570778"/>
          </a:xfrm>
          <a:prstGeom prst="rect">
            <a:avLst/>
          </a:prstGeom>
        </p:spPr>
      </p:pic>
      <p:pic>
        <p:nvPicPr>
          <p:cNvPr id="8" name="Immagine 7"/>
          <p:cNvPicPr>
            <a:picLocks noChangeAspect="1"/>
          </p:cNvPicPr>
          <p:nvPr/>
        </p:nvPicPr>
        <p:blipFill rotWithShape="1">
          <a:blip r:embed="rId3"/>
          <a:srcRect l="-20066" t="599" r="42339" b="-599"/>
          <a:stretch/>
        </p:blipFill>
        <p:spPr>
          <a:xfrm>
            <a:off x="6933244" y="999712"/>
            <a:ext cx="4239392" cy="4570778"/>
          </a:xfrm>
          <a:prstGeom prst="rect">
            <a:avLst/>
          </a:prstGeom>
        </p:spPr>
      </p:pic>
    </p:spTree>
    <p:extLst>
      <p:ext uri="{BB962C8B-B14F-4D97-AF65-F5344CB8AC3E}">
        <p14:creationId xmlns:p14="http://schemas.microsoft.com/office/powerpoint/2010/main" val="21051956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F319063-FB83-4828-995D-F748DB449E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6" name="Rettangolo 5">
            <a:extLst>
              <a:ext uri="{FF2B5EF4-FFF2-40B4-BE49-F238E27FC236}">
                <a16:creationId xmlns:a16="http://schemas.microsoft.com/office/drawing/2014/main" id="{8421C65A-CDF7-4101-9075-9324E6E7A6D7}"/>
              </a:ext>
            </a:extLst>
          </p:cNvPr>
          <p:cNvSpPr/>
          <p:nvPr/>
        </p:nvSpPr>
        <p:spPr>
          <a:xfrm>
            <a:off x="1015083" y="667310"/>
            <a:ext cx="5319085"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Temporary </a:t>
            </a:r>
            <a:r>
              <a:rPr lang="it-IT" sz="3600" b="1" dirty="0" err="1">
                <a:solidFill>
                  <a:srgbClr val="EC6839"/>
                </a:solidFill>
                <a:latin typeface="TT Norms Pro" panose="02000503030000020003" pitchFamily="2" charset="0"/>
              </a:rPr>
              <a:t>organic</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dyes</a:t>
            </a:r>
            <a:endParaRPr lang="it-IT" sz="3600" b="1" dirty="0">
              <a:solidFill>
                <a:srgbClr val="EC6839"/>
              </a:solidFill>
              <a:latin typeface="TT Norms Pro" panose="02000503030000020003" pitchFamily="2" charset="0"/>
            </a:endParaRPr>
          </a:p>
        </p:txBody>
      </p:sp>
      <p:sp>
        <p:nvSpPr>
          <p:cNvPr id="7" name="Rettangolo 6">
            <a:extLst>
              <a:ext uri="{FF2B5EF4-FFF2-40B4-BE49-F238E27FC236}">
                <a16:creationId xmlns:a16="http://schemas.microsoft.com/office/drawing/2014/main" id="{41749049-70E6-4F41-A3FD-C348D63A4E81}"/>
              </a:ext>
            </a:extLst>
          </p:cNvPr>
          <p:cNvSpPr/>
          <p:nvPr/>
        </p:nvSpPr>
        <p:spPr>
          <a:xfrm>
            <a:off x="1057473" y="2049125"/>
            <a:ext cx="5064769" cy="2862322"/>
          </a:xfrm>
          <a:prstGeom prst="rect">
            <a:avLst/>
          </a:prstGeom>
        </p:spPr>
        <p:txBody>
          <a:bodyPr wrap="square">
            <a:spAutoFit/>
          </a:bodyPr>
          <a:lstStyle/>
          <a:p>
            <a:pPr algn="just">
              <a:buFontTx/>
              <a:buChar char="-"/>
            </a:pPr>
            <a:r>
              <a:rPr lang="en-US" dirty="0">
                <a:solidFill>
                  <a:srgbClr val="00385B"/>
                </a:solidFill>
                <a:latin typeface="TT Norms Pro Normal" panose="02000503030000020003" pitchFamily="2" charset="0"/>
              </a:rPr>
              <a:t> To recognize/mark glazes</a:t>
            </a:r>
          </a:p>
          <a:p>
            <a:pPr algn="just">
              <a:buFontTx/>
              <a:buChar char="-"/>
            </a:pPr>
            <a:endParaRPr lang="en-US" dirty="0">
              <a:solidFill>
                <a:srgbClr val="00385B"/>
              </a:solidFill>
              <a:latin typeface="TT Norms Pro Normal" panose="02000503030000020003" pitchFamily="2" charset="0"/>
            </a:endParaRPr>
          </a:p>
          <a:p>
            <a:pPr algn="just">
              <a:buFontTx/>
              <a:buChar char="-"/>
            </a:pPr>
            <a:r>
              <a:rPr lang="en-US" dirty="0">
                <a:solidFill>
                  <a:srgbClr val="00385B"/>
                </a:solidFill>
                <a:latin typeface="TT Norms Pro Normal" panose="02000503030000020003" pitchFamily="2" charset="0"/>
              </a:rPr>
              <a:t> To highlight the uniform distribution of           	the glaze</a:t>
            </a:r>
          </a:p>
          <a:p>
            <a:pPr algn="just"/>
            <a:endParaRPr lang="en-US" dirty="0">
              <a:solidFill>
                <a:srgbClr val="00385B"/>
              </a:solidFill>
              <a:latin typeface="TT Norms Pro Normal" panose="02000503030000020003" pitchFamily="2" charset="0"/>
            </a:endParaRPr>
          </a:p>
          <a:p>
            <a:pPr algn="just">
              <a:buFontTx/>
              <a:buChar char="-"/>
            </a:pPr>
            <a:r>
              <a:rPr lang="en-US" dirty="0">
                <a:solidFill>
                  <a:srgbClr val="00385B"/>
                </a:solidFill>
                <a:latin typeface="TT Norms Pro Normal" panose="02000503030000020003" pitchFamily="2" charset="0"/>
              </a:rPr>
              <a:t> No traces after firing</a:t>
            </a:r>
          </a:p>
          <a:p>
            <a:pPr algn="just">
              <a:buFontTx/>
              <a:buChar char="-"/>
            </a:pPr>
            <a:endParaRPr lang="en-US" dirty="0">
              <a:solidFill>
                <a:srgbClr val="00385B"/>
              </a:solidFill>
              <a:latin typeface="TT Norms Pro Normal" panose="02000503030000020003" pitchFamily="2" charset="0"/>
            </a:endParaRPr>
          </a:p>
          <a:p>
            <a:pPr algn="just">
              <a:buFontTx/>
              <a:buChar char="-"/>
            </a:pPr>
            <a:r>
              <a:rPr lang="en-US" dirty="0">
                <a:solidFill>
                  <a:srgbClr val="00385B"/>
                </a:solidFill>
                <a:latin typeface="TT Norms Pro Normal" panose="02000503030000020003" pitchFamily="2" charset="0"/>
              </a:rPr>
              <a:t> Several colors available</a:t>
            </a:r>
          </a:p>
          <a:p>
            <a:pPr algn="just">
              <a:buFontTx/>
              <a:buChar char="-"/>
            </a:pPr>
            <a:endParaRPr lang="en-US" dirty="0">
              <a:solidFill>
                <a:srgbClr val="00385B"/>
              </a:solidFill>
              <a:latin typeface="TT Norms Pro Normal" panose="02000503030000020003" pitchFamily="2" charset="0"/>
            </a:endParaRPr>
          </a:p>
          <a:p>
            <a:pPr algn="just">
              <a:buFontTx/>
              <a:buChar char="-"/>
            </a:pPr>
            <a:r>
              <a:rPr lang="en-US" dirty="0">
                <a:solidFill>
                  <a:srgbClr val="00385B"/>
                </a:solidFill>
                <a:latin typeface="TT Norms Pro Normal" panose="02000503030000020003" pitchFamily="2" charset="0"/>
              </a:rPr>
              <a:t> Dosages= 0,01 – 0,1 % on total glaze</a:t>
            </a:r>
          </a:p>
        </p:txBody>
      </p:sp>
      <p:sp>
        <p:nvSpPr>
          <p:cNvPr id="8" name="Rettangolo 7">
            <a:extLst>
              <a:ext uri="{FF2B5EF4-FFF2-40B4-BE49-F238E27FC236}">
                <a16:creationId xmlns:a16="http://schemas.microsoft.com/office/drawing/2014/main" id="{1F8FC88C-A0F8-4A99-BC79-0795E7936811}"/>
              </a:ext>
            </a:extLst>
          </p:cNvPr>
          <p:cNvSpPr/>
          <p:nvPr/>
        </p:nvSpPr>
        <p:spPr>
          <a:xfrm>
            <a:off x="1015083" y="1324955"/>
            <a:ext cx="3735318"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NEOPRINT / LAMPRINT SERIES</a:t>
            </a:r>
          </a:p>
        </p:txBody>
      </p:sp>
      <p:pic>
        <p:nvPicPr>
          <p:cNvPr id="10" name="Immagine 9">
            <a:extLst>
              <a:ext uri="{FF2B5EF4-FFF2-40B4-BE49-F238E27FC236}">
                <a16:creationId xmlns:a16="http://schemas.microsoft.com/office/drawing/2014/main" id="{BD44B2E5-54CE-42C4-BC91-E4CEF523D2AB}"/>
              </a:ext>
            </a:extLst>
          </p:cNvPr>
          <p:cNvPicPr preferRelativeResize="0">
            <a:picLocks/>
          </p:cNvPicPr>
          <p:nvPr/>
        </p:nvPicPr>
        <p:blipFill>
          <a:blip r:embed="rId3"/>
          <a:stretch>
            <a:fillRect/>
          </a:stretch>
        </p:blipFill>
        <p:spPr>
          <a:xfrm>
            <a:off x="7072774" y="667310"/>
            <a:ext cx="4681001" cy="5056721"/>
          </a:xfrm>
          <a:prstGeom prst="rect">
            <a:avLst/>
          </a:prstGeom>
        </p:spPr>
      </p:pic>
    </p:spTree>
    <p:extLst>
      <p:ext uri="{BB962C8B-B14F-4D97-AF65-F5344CB8AC3E}">
        <p14:creationId xmlns:p14="http://schemas.microsoft.com/office/powerpoint/2010/main" val="3022357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B1C0C5E3-4161-4FE9-8096-BDCA6B9409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5191FE33-4724-44F1-A415-2233BB41CB7A}"/>
              </a:ext>
            </a:extLst>
          </p:cNvPr>
          <p:cNvSpPr/>
          <p:nvPr/>
        </p:nvSpPr>
        <p:spPr>
          <a:xfrm>
            <a:off x="772149" y="675814"/>
            <a:ext cx="6229590"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Media for </a:t>
            </a:r>
            <a:r>
              <a:rPr lang="it-IT" sz="3600" b="1" dirty="0" err="1">
                <a:solidFill>
                  <a:srgbClr val="EC6839"/>
                </a:solidFill>
                <a:latin typeface="TT Norms Pro" panose="02000503030000020003" pitchFamily="2" charset="0"/>
              </a:rPr>
              <a:t>decals</a:t>
            </a:r>
            <a:r>
              <a:rPr lang="it-IT" sz="3600" b="1" dirty="0">
                <a:solidFill>
                  <a:srgbClr val="EC6839"/>
                </a:solidFill>
                <a:latin typeface="TT Norms Pro" panose="02000503030000020003" pitchFamily="2" charset="0"/>
              </a:rPr>
              <a:t> application</a:t>
            </a:r>
          </a:p>
        </p:txBody>
      </p:sp>
      <p:sp>
        <p:nvSpPr>
          <p:cNvPr id="6" name="Rettangolo 5">
            <a:extLst>
              <a:ext uri="{FF2B5EF4-FFF2-40B4-BE49-F238E27FC236}">
                <a16:creationId xmlns:a16="http://schemas.microsoft.com/office/drawing/2014/main" id="{E0C1FAEE-5E8D-499C-9DCC-31622F394218}"/>
              </a:ext>
            </a:extLst>
          </p:cNvPr>
          <p:cNvSpPr/>
          <p:nvPr/>
        </p:nvSpPr>
        <p:spPr>
          <a:xfrm>
            <a:off x="772149" y="1195039"/>
            <a:ext cx="3281668"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DECALFIX /ECOFIX SERIE </a:t>
            </a:r>
          </a:p>
        </p:txBody>
      </p:sp>
      <p:sp>
        <p:nvSpPr>
          <p:cNvPr id="7" name="Rettangolo 6">
            <a:extLst>
              <a:ext uri="{FF2B5EF4-FFF2-40B4-BE49-F238E27FC236}">
                <a16:creationId xmlns:a16="http://schemas.microsoft.com/office/drawing/2014/main" id="{0B7FCDE1-D4EF-4E0C-B03D-A7AB58225890}"/>
              </a:ext>
            </a:extLst>
          </p:cNvPr>
          <p:cNvSpPr/>
          <p:nvPr/>
        </p:nvSpPr>
        <p:spPr>
          <a:xfrm>
            <a:off x="893629" y="1624927"/>
            <a:ext cx="5186224" cy="4385816"/>
          </a:xfrm>
          <a:prstGeom prst="rect">
            <a:avLst/>
          </a:prstGeom>
        </p:spPr>
        <p:txBody>
          <a:bodyPr wrap="square">
            <a:spAutoFit/>
          </a:bodyPr>
          <a:lstStyle/>
          <a:p>
            <a:pPr algn="just">
              <a:buFontTx/>
              <a:buChar char="-"/>
            </a:pPr>
            <a:r>
              <a:rPr lang="en-US" dirty="0">
                <a:solidFill>
                  <a:srgbClr val="00385B"/>
                </a:solidFill>
                <a:latin typeface="TT Norms Pro" panose="02000503030000020003" pitchFamily="2" charset="0"/>
              </a:rPr>
              <a:t> Easy to be applied</a:t>
            </a:r>
          </a:p>
          <a:p>
            <a:pPr algn="just">
              <a:buFontTx/>
              <a:buChar char="-"/>
            </a:pPr>
            <a:endParaRPr lang="en-US" dirty="0">
              <a:solidFill>
                <a:srgbClr val="00385B"/>
              </a:solidFill>
              <a:latin typeface="TT Norms Pro" panose="02000503030000020003" pitchFamily="2" charset="0"/>
            </a:endParaRPr>
          </a:p>
          <a:p>
            <a:pPr algn="just">
              <a:buFontTx/>
              <a:buChar char="-"/>
            </a:pPr>
            <a:r>
              <a:rPr lang="en-US" dirty="0">
                <a:solidFill>
                  <a:srgbClr val="00385B"/>
                </a:solidFill>
                <a:latin typeface="TT Norms Pro" panose="02000503030000020003" pitchFamily="2" charset="0"/>
              </a:rPr>
              <a:t> Very good definition of decals (decoration, logo, bar code)</a:t>
            </a:r>
          </a:p>
          <a:p>
            <a:pPr algn="just">
              <a:buFontTx/>
              <a:buChar char="-"/>
            </a:pPr>
            <a:endParaRPr lang="en-US" dirty="0">
              <a:solidFill>
                <a:srgbClr val="00385B"/>
              </a:solidFill>
              <a:latin typeface="TT Norms Pro" panose="02000503030000020003" pitchFamily="2" charset="0"/>
            </a:endParaRPr>
          </a:p>
          <a:p>
            <a:pPr algn="just">
              <a:buFontTx/>
              <a:buChar char="-"/>
            </a:pPr>
            <a:r>
              <a:rPr lang="en-US" dirty="0">
                <a:solidFill>
                  <a:srgbClr val="00385B"/>
                </a:solidFill>
                <a:latin typeface="TT Norms Pro" panose="02000503030000020003" pitchFamily="2" charset="0"/>
              </a:rPr>
              <a:t> No “shades” after firing</a:t>
            </a:r>
          </a:p>
          <a:p>
            <a:pPr algn="just">
              <a:buFontTx/>
              <a:buChar char="-"/>
            </a:pPr>
            <a:endParaRPr lang="en-US" dirty="0">
              <a:solidFill>
                <a:srgbClr val="00385B"/>
              </a:solidFill>
              <a:latin typeface="TT Norms Pro" panose="02000503030000020003" pitchFamily="2" charset="0"/>
            </a:endParaRPr>
          </a:p>
          <a:p>
            <a:pPr algn="just">
              <a:lnSpc>
                <a:spcPct val="150000"/>
              </a:lnSpc>
              <a:buFontTx/>
              <a:buChar char="-"/>
            </a:pPr>
            <a:r>
              <a:rPr lang="en-US" dirty="0">
                <a:solidFill>
                  <a:srgbClr val="00385B"/>
                </a:solidFill>
                <a:latin typeface="TT Norms Pro" panose="02000503030000020003" pitchFamily="2" charset="0"/>
              </a:rPr>
              <a:t> No distortion during application</a:t>
            </a:r>
          </a:p>
          <a:p>
            <a:pPr algn="just">
              <a:buFontTx/>
              <a:buChar char="-"/>
            </a:pPr>
            <a:endParaRPr lang="en-US" dirty="0">
              <a:solidFill>
                <a:srgbClr val="00385B"/>
              </a:solidFill>
              <a:latin typeface="TT Norms Pro" panose="02000503030000020003" pitchFamily="2" charset="0"/>
            </a:endParaRPr>
          </a:p>
          <a:p>
            <a:pPr algn="just"/>
            <a:r>
              <a:rPr lang="en-US" i="1" dirty="0">
                <a:solidFill>
                  <a:srgbClr val="00385B"/>
                </a:solidFill>
                <a:latin typeface="TT Norms Pro" panose="02000503030000020003" pitchFamily="2" charset="0"/>
              </a:rPr>
              <a:t>DECALFIX NEW and ECOFIX NEW</a:t>
            </a:r>
          </a:p>
          <a:p>
            <a:pPr algn="just">
              <a:buFontTx/>
              <a:buChar char="-"/>
            </a:pPr>
            <a:endParaRPr lang="en-US" dirty="0">
              <a:solidFill>
                <a:srgbClr val="00385B"/>
              </a:solidFill>
              <a:latin typeface="TT Norms Pro" panose="02000503030000020003" pitchFamily="2" charset="0"/>
            </a:endParaRPr>
          </a:p>
          <a:p>
            <a:pPr algn="just"/>
            <a:r>
              <a:rPr lang="en-US" dirty="0">
                <a:solidFill>
                  <a:srgbClr val="00385B"/>
                </a:solidFill>
                <a:latin typeface="TT Norms Pro" panose="02000503030000020003" pitchFamily="2" charset="0"/>
              </a:rPr>
              <a:t>ECOFIX NEW is the new version: not flammable not labeled as dangerous and flammable; it can be shipped and stored without special requirements</a:t>
            </a:r>
            <a:endParaRPr lang="it-IT" dirty="0">
              <a:solidFill>
                <a:srgbClr val="00385B"/>
              </a:solidFill>
              <a:latin typeface="TT Norms Pro" panose="02000503030000020003" pitchFamily="2" charset="0"/>
              <a:cs typeface="Arial" pitchFamily="34" charset="0"/>
            </a:endParaRPr>
          </a:p>
        </p:txBody>
      </p:sp>
      <p:pic>
        <p:nvPicPr>
          <p:cNvPr id="8" name="Immagine 7">
            <a:extLst>
              <a:ext uri="{FF2B5EF4-FFF2-40B4-BE49-F238E27FC236}">
                <a16:creationId xmlns:a16="http://schemas.microsoft.com/office/drawing/2014/main" id="{BD44B2E5-54CE-42C4-BC91-E4CEF523D2AB}"/>
              </a:ext>
            </a:extLst>
          </p:cNvPr>
          <p:cNvPicPr preferRelativeResize="0">
            <a:picLocks/>
          </p:cNvPicPr>
          <p:nvPr/>
        </p:nvPicPr>
        <p:blipFill>
          <a:blip r:embed="rId3"/>
          <a:stretch>
            <a:fillRect/>
          </a:stretch>
        </p:blipFill>
        <p:spPr>
          <a:xfrm>
            <a:off x="7092443" y="717971"/>
            <a:ext cx="4681001" cy="5056721"/>
          </a:xfrm>
          <a:prstGeom prst="rect">
            <a:avLst/>
          </a:prstGeom>
        </p:spPr>
      </p:pic>
    </p:spTree>
    <p:extLst>
      <p:ext uri="{BB962C8B-B14F-4D97-AF65-F5344CB8AC3E}">
        <p14:creationId xmlns:p14="http://schemas.microsoft.com/office/powerpoint/2010/main" val="8297669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4B22BA91-9BDE-4206-9FEB-084E91D880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14E0B42C-02B7-48AE-9536-31FD16C8807C}"/>
              </a:ext>
            </a:extLst>
          </p:cNvPr>
          <p:cNvSpPr/>
          <p:nvPr/>
        </p:nvSpPr>
        <p:spPr>
          <a:xfrm>
            <a:off x="993526" y="667310"/>
            <a:ext cx="3884397"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Reserving</a:t>
            </a:r>
            <a:r>
              <a:rPr lang="it-IT" sz="3600" b="1" dirty="0">
                <a:solidFill>
                  <a:srgbClr val="EC6839"/>
                </a:solidFill>
                <a:latin typeface="TT Norms Pro" panose="02000503030000020003" pitchFamily="2" charset="0"/>
              </a:rPr>
              <a:t> agents</a:t>
            </a:r>
          </a:p>
        </p:txBody>
      </p:sp>
      <p:sp>
        <p:nvSpPr>
          <p:cNvPr id="6" name="Rettangolo 5">
            <a:extLst>
              <a:ext uri="{FF2B5EF4-FFF2-40B4-BE49-F238E27FC236}">
                <a16:creationId xmlns:a16="http://schemas.microsoft.com/office/drawing/2014/main" id="{13796FD0-835A-44CD-B27E-0B1F804B0EBD}"/>
              </a:ext>
            </a:extLst>
          </p:cNvPr>
          <p:cNvSpPr/>
          <p:nvPr/>
        </p:nvSpPr>
        <p:spPr>
          <a:xfrm>
            <a:off x="1062913" y="1313641"/>
            <a:ext cx="2137125" cy="369332"/>
          </a:xfrm>
          <a:prstGeom prst="rect">
            <a:avLst/>
          </a:prstGeom>
        </p:spPr>
        <p:txBody>
          <a:bodyPr wrap="none">
            <a:spAutoFit/>
          </a:bodyPr>
          <a:lstStyle/>
          <a:p>
            <a:pPr algn="ctr"/>
            <a:r>
              <a:rPr lang="en-US" b="1">
                <a:solidFill>
                  <a:srgbClr val="00385B"/>
                </a:solidFill>
                <a:latin typeface="TT Norms Pro" panose="02000503030000020003" pitchFamily="2" charset="0"/>
              </a:rPr>
              <a:t>LAMWAX SERIES</a:t>
            </a:r>
            <a:endParaRPr lang="en-US" b="1" dirty="0">
              <a:solidFill>
                <a:srgbClr val="00385B"/>
              </a:solidFill>
              <a:latin typeface="TT Norms Pro" panose="02000503030000020003" pitchFamily="2" charset="0"/>
            </a:endParaRPr>
          </a:p>
        </p:txBody>
      </p:sp>
      <p:sp>
        <p:nvSpPr>
          <p:cNvPr id="7" name="Rettangolo 6">
            <a:extLst>
              <a:ext uri="{FF2B5EF4-FFF2-40B4-BE49-F238E27FC236}">
                <a16:creationId xmlns:a16="http://schemas.microsoft.com/office/drawing/2014/main" id="{18D55350-7939-45A9-BAD4-96953F7C4E5B}"/>
              </a:ext>
            </a:extLst>
          </p:cNvPr>
          <p:cNvSpPr/>
          <p:nvPr/>
        </p:nvSpPr>
        <p:spPr>
          <a:xfrm>
            <a:off x="1062913" y="2234036"/>
            <a:ext cx="5144107" cy="1754326"/>
          </a:xfrm>
          <a:prstGeom prst="rect">
            <a:avLst/>
          </a:prstGeom>
        </p:spPr>
        <p:txBody>
          <a:bodyPr wrap="square">
            <a:spAutoFit/>
          </a:bodyPr>
          <a:lstStyle/>
          <a:p>
            <a:pPr algn="just">
              <a:buFontTx/>
              <a:buChar char="-"/>
            </a:pPr>
            <a:r>
              <a:rPr lang="en-US" dirty="0">
                <a:solidFill>
                  <a:srgbClr val="00385B"/>
                </a:solidFill>
                <a:latin typeface="TT Norms Pro" panose="02000503030000020003" pitchFamily="2" charset="0"/>
              </a:rPr>
              <a:t> Used for special multicolored items</a:t>
            </a:r>
          </a:p>
          <a:p>
            <a:pPr algn="just">
              <a:buFontTx/>
              <a:buChar char="-"/>
            </a:pPr>
            <a:endParaRPr lang="en-US" dirty="0">
              <a:solidFill>
                <a:srgbClr val="00385B"/>
              </a:solidFill>
              <a:latin typeface="TT Norms Pro" panose="02000503030000020003" pitchFamily="2" charset="0"/>
            </a:endParaRPr>
          </a:p>
          <a:p>
            <a:pPr algn="just">
              <a:buFontTx/>
              <a:buChar char="-"/>
            </a:pPr>
            <a:r>
              <a:rPr lang="en-US" dirty="0">
                <a:solidFill>
                  <a:srgbClr val="00385B"/>
                </a:solidFill>
                <a:latin typeface="TT Norms Pro" panose="02000503030000020003" pitchFamily="2" charset="0"/>
              </a:rPr>
              <a:t> To avoid glaze application in a specific area of 	the item.</a:t>
            </a:r>
          </a:p>
          <a:p>
            <a:pPr algn="just">
              <a:buFontTx/>
              <a:buChar char="-"/>
            </a:pPr>
            <a:endParaRPr lang="en-US" dirty="0">
              <a:solidFill>
                <a:srgbClr val="00385B"/>
              </a:solidFill>
              <a:latin typeface="TT Norms Pro" panose="02000503030000020003" pitchFamily="2" charset="0"/>
            </a:endParaRPr>
          </a:p>
          <a:p>
            <a:pPr algn="just">
              <a:buFontTx/>
              <a:buChar char="-"/>
            </a:pPr>
            <a:r>
              <a:rPr lang="en-US" dirty="0">
                <a:solidFill>
                  <a:srgbClr val="00385B"/>
                </a:solidFill>
                <a:latin typeface="TT Norms Pro" panose="02000503030000020003" pitchFamily="2" charset="0"/>
              </a:rPr>
              <a:t> Very clear and defined limits</a:t>
            </a:r>
          </a:p>
        </p:txBody>
      </p:sp>
      <p:pic>
        <p:nvPicPr>
          <p:cNvPr id="10" name="Immagine 9">
            <a:extLst>
              <a:ext uri="{FF2B5EF4-FFF2-40B4-BE49-F238E27FC236}">
                <a16:creationId xmlns:a16="http://schemas.microsoft.com/office/drawing/2014/main" id="{BD44B2E5-54CE-42C4-BC91-E4CEF523D2AB}"/>
              </a:ext>
            </a:extLst>
          </p:cNvPr>
          <p:cNvPicPr preferRelativeResize="0">
            <a:picLocks/>
          </p:cNvPicPr>
          <p:nvPr/>
        </p:nvPicPr>
        <p:blipFill>
          <a:blip r:embed="rId3"/>
          <a:stretch>
            <a:fillRect/>
          </a:stretch>
        </p:blipFill>
        <p:spPr>
          <a:xfrm>
            <a:off x="7142565" y="484179"/>
            <a:ext cx="4681001" cy="5056721"/>
          </a:xfrm>
          <a:prstGeom prst="rect">
            <a:avLst/>
          </a:prstGeom>
        </p:spPr>
      </p:pic>
    </p:spTree>
    <p:extLst>
      <p:ext uri="{BB962C8B-B14F-4D97-AF65-F5344CB8AC3E}">
        <p14:creationId xmlns:p14="http://schemas.microsoft.com/office/powerpoint/2010/main" val="647619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6D760B5E-F0C1-4BFA-B678-0C3B5A104F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689307CC-171D-436F-8759-94B9A714D14A}"/>
              </a:ext>
            </a:extLst>
          </p:cNvPr>
          <p:cNvSpPr/>
          <p:nvPr/>
        </p:nvSpPr>
        <p:spPr>
          <a:xfrm>
            <a:off x="927846" y="695590"/>
            <a:ext cx="5921071" cy="1200329"/>
          </a:xfrm>
          <a:prstGeom prst="rect">
            <a:avLst/>
          </a:prstGeom>
        </p:spPr>
        <p:txBody>
          <a:bodyPr wrap="square">
            <a:spAutoFit/>
          </a:bodyPr>
          <a:lstStyle/>
          <a:p>
            <a:r>
              <a:rPr lang="it-IT" sz="3600" b="1" dirty="0" err="1">
                <a:solidFill>
                  <a:srgbClr val="EC6839"/>
                </a:solidFill>
                <a:latin typeface="TT Norms Pro" panose="02000503030000020003" pitchFamily="2" charset="0"/>
              </a:rPr>
              <a:t>Defoaming</a:t>
            </a:r>
            <a:r>
              <a:rPr lang="it-IT" sz="3600" b="1" dirty="0">
                <a:solidFill>
                  <a:srgbClr val="EC6839"/>
                </a:solidFill>
                <a:latin typeface="TT Norms Pro" panose="02000503030000020003" pitchFamily="2" charset="0"/>
              </a:rPr>
              <a:t> and anti-</a:t>
            </a:r>
            <a:r>
              <a:rPr lang="it-IT" sz="3600" b="1" dirty="0" err="1">
                <a:solidFill>
                  <a:srgbClr val="EC6839"/>
                </a:solidFill>
                <a:latin typeface="TT Norms Pro" panose="02000503030000020003" pitchFamily="2" charset="0"/>
              </a:rPr>
              <a:t>settling</a:t>
            </a:r>
            <a:r>
              <a:rPr lang="it-IT" sz="3600" b="1" dirty="0">
                <a:solidFill>
                  <a:srgbClr val="EC6839"/>
                </a:solidFill>
                <a:latin typeface="TT Norms Pro" panose="02000503030000020003" pitchFamily="2" charset="0"/>
              </a:rPr>
              <a:t> agents</a:t>
            </a:r>
          </a:p>
        </p:txBody>
      </p:sp>
      <p:sp>
        <p:nvSpPr>
          <p:cNvPr id="6" name="Rettangolo 5">
            <a:extLst>
              <a:ext uri="{FF2B5EF4-FFF2-40B4-BE49-F238E27FC236}">
                <a16:creationId xmlns:a16="http://schemas.microsoft.com/office/drawing/2014/main" id="{007D3CB4-C2F8-42CE-A835-F477768469FE}"/>
              </a:ext>
            </a:extLst>
          </p:cNvPr>
          <p:cNvSpPr/>
          <p:nvPr/>
        </p:nvSpPr>
        <p:spPr>
          <a:xfrm>
            <a:off x="973333" y="1895919"/>
            <a:ext cx="5397631"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DEFOMEX , TENSIOL  AND SOSPENSIL SERIES</a:t>
            </a:r>
          </a:p>
        </p:txBody>
      </p:sp>
      <p:sp>
        <p:nvSpPr>
          <p:cNvPr id="7" name="Rettangolo 6">
            <a:extLst>
              <a:ext uri="{FF2B5EF4-FFF2-40B4-BE49-F238E27FC236}">
                <a16:creationId xmlns:a16="http://schemas.microsoft.com/office/drawing/2014/main" id="{A767D62E-21E5-41A7-A2CA-D31FFA2EF7F4}"/>
              </a:ext>
            </a:extLst>
          </p:cNvPr>
          <p:cNvSpPr/>
          <p:nvPr/>
        </p:nvSpPr>
        <p:spPr>
          <a:xfrm>
            <a:off x="927846" y="2325233"/>
            <a:ext cx="4817874" cy="2862322"/>
          </a:xfrm>
          <a:prstGeom prst="rect">
            <a:avLst/>
          </a:prstGeom>
        </p:spPr>
        <p:txBody>
          <a:bodyPr wrap="square">
            <a:spAutoFit/>
          </a:bodyPr>
          <a:lstStyle/>
          <a:p>
            <a:pPr algn="just"/>
            <a:endParaRPr lang="en-US" dirty="0">
              <a:solidFill>
                <a:srgbClr val="00385B"/>
              </a:solidFill>
              <a:latin typeface="Verdana" pitchFamily="34" charset="0"/>
            </a:endParaRPr>
          </a:p>
          <a:p>
            <a:pPr algn="just">
              <a:lnSpc>
                <a:spcPct val="150000"/>
              </a:lnSpc>
            </a:pPr>
            <a:r>
              <a:rPr lang="en-US" dirty="0">
                <a:solidFill>
                  <a:srgbClr val="00385B"/>
                </a:solidFill>
                <a:latin typeface="TT Norms Pro" panose="02000503030000020003" pitchFamily="2" charset="0"/>
              </a:rPr>
              <a:t> - </a:t>
            </a:r>
            <a:r>
              <a:rPr lang="en-US" b="1" dirty="0" err="1">
                <a:solidFill>
                  <a:srgbClr val="00385B"/>
                </a:solidFill>
                <a:latin typeface="TT Norms Pro" panose="02000503030000020003" pitchFamily="2" charset="0"/>
              </a:rPr>
              <a:t>Defomex</a:t>
            </a:r>
            <a:r>
              <a:rPr lang="en-US" b="1" dirty="0">
                <a:solidFill>
                  <a:srgbClr val="00385B"/>
                </a:solidFill>
                <a:latin typeface="TT Norms Pro" panose="02000503030000020003" pitchFamily="2" charset="0"/>
              </a:rPr>
              <a:t> and </a:t>
            </a:r>
            <a:r>
              <a:rPr lang="en-US" b="1" dirty="0" err="1">
                <a:solidFill>
                  <a:srgbClr val="00385B"/>
                </a:solidFill>
                <a:latin typeface="TT Norms Pro" panose="02000503030000020003" pitchFamily="2" charset="0"/>
              </a:rPr>
              <a:t>Tensiol</a:t>
            </a:r>
            <a:r>
              <a:rPr lang="en-US" b="1" dirty="0">
                <a:solidFill>
                  <a:srgbClr val="00385B"/>
                </a:solidFill>
                <a:latin typeface="TT Norms Pro" panose="02000503030000020003" pitchFamily="2" charset="0"/>
              </a:rPr>
              <a:t> Series</a:t>
            </a:r>
            <a:r>
              <a:rPr lang="en-US" dirty="0">
                <a:solidFill>
                  <a:srgbClr val="00385B"/>
                </a:solidFill>
                <a:latin typeface="TT Norms Pro" panose="02000503030000020003" pitchFamily="2" charset="0"/>
              </a:rPr>
              <a:t>: to prevent the formation of foam or to reduce existing foam. </a:t>
            </a:r>
          </a:p>
          <a:p>
            <a:pPr algn="just">
              <a:lnSpc>
                <a:spcPct val="150000"/>
              </a:lnSpc>
            </a:pPr>
            <a:endParaRPr lang="en-US" dirty="0">
              <a:solidFill>
                <a:srgbClr val="00385B"/>
              </a:solidFill>
              <a:latin typeface="TT Norms Pro" panose="02000503030000020003" pitchFamily="2" charset="0"/>
            </a:endParaRPr>
          </a:p>
          <a:p>
            <a:pPr algn="just">
              <a:lnSpc>
                <a:spcPct val="150000"/>
              </a:lnSpc>
            </a:pPr>
            <a:r>
              <a:rPr lang="en-US" dirty="0">
                <a:solidFill>
                  <a:srgbClr val="00385B"/>
                </a:solidFill>
                <a:latin typeface="TT Norms Pro" panose="02000503030000020003" pitchFamily="2" charset="0"/>
              </a:rPr>
              <a:t> - </a:t>
            </a:r>
            <a:r>
              <a:rPr lang="en-US" b="1" dirty="0" err="1">
                <a:solidFill>
                  <a:srgbClr val="00385B"/>
                </a:solidFill>
                <a:latin typeface="TT Norms Pro" panose="02000503030000020003" pitchFamily="2" charset="0"/>
              </a:rPr>
              <a:t>Sospensil</a:t>
            </a:r>
            <a:r>
              <a:rPr lang="en-US" b="1" dirty="0">
                <a:solidFill>
                  <a:srgbClr val="00385B"/>
                </a:solidFill>
                <a:latin typeface="TT Norms Pro" panose="02000503030000020003" pitchFamily="2" charset="0"/>
              </a:rPr>
              <a:t> Series</a:t>
            </a:r>
            <a:r>
              <a:rPr lang="en-US" dirty="0">
                <a:solidFill>
                  <a:srgbClr val="00385B"/>
                </a:solidFill>
                <a:latin typeface="TT Norms Pro" panose="02000503030000020003" pitchFamily="2" charset="0"/>
              </a:rPr>
              <a:t>: when necessary to avoid hard settling and sedimentation of glaze slips</a:t>
            </a:r>
          </a:p>
        </p:txBody>
      </p:sp>
      <p:pic>
        <p:nvPicPr>
          <p:cNvPr id="9" name="Immagine 8">
            <a:extLst>
              <a:ext uri="{FF2B5EF4-FFF2-40B4-BE49-F238E27FC236}">
                <a16:creationId xmlns:a16="http://schemas.microsoft.com/office/drawing/2014/main" id="{BD44B2E5-54CE-42C4-BC91-E4CEF523D2AB}"/>
              </a:ext>
            </a:extLst>
          </p:cNvPr>
          <p:cNvPicPr preferRelativeResize="0">
            <a:picLocks/>
          </p:cNvPicPr>
          <p:nvPr/>
        </p:nvPicPr>
        <p:blipFill>
          <a:blip r:embed="rId3"/>
          <a:stretch>
            <a:fillRect/>
          </a:stretch>
        </p:blipFill>
        <p:spPr>
          <a:xfrm>
            <a:off x="7142565" y="484179"/>
            <a:ext cx="4681001" cy="5056721"/>
          </a:xfrm>
          <a:prstGeom prst="rect">
            <a:avLst/>
          </a:prstGeom>
        </p:spPr>
      </p:pic>
    </p:spTree>
    <p:extLst>
      <p:ext uri="{BB962C8B-B14F-4D97-AF65-F5344CB8AC3E}">
        <p14:creationId xmlns:p14="http://schemas.microsoft.com/office/powerpoint/2010/main" val="23865384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B4E64A04-835C-4ED5-BBBD-AC307E9FD7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6BF32CB7-3B1F-48BB-935A-B8745B378806}"/>
              </a:ext>
            </a:extLst>
          </p:cNvPr>
          <p:cNvSpPr/>
          <p:nvPr/>
        </p:nvSpPr>
        <p:spPr>
          <a:xfrm>
            <a:off x="872390" y="1732108"/>
            <a:ext cx="2749472" cy="369332"/>
          </a:xfrm>
          <a:prstGeom prst="rect">
            <a:avLst/>
          </a:prstGeom>
        </p:spPr>
        <p:txBody>
          <a:bodyPr wrap="none">
            <a:spAutoFit/>
          </a:bodyPr>
          <a:lstStyle/>
          <a:p>
            <a:pPr algn="ctr"/>
            <a:r>
              <a:rPr lang="en-US" b="1" dirty="0">
                <a:solidFill>
                  <a:srgbClr val="00385B"/>
                </a:solidFill>
                <a:latin typeface="TT Norms Pro" panose="02000503030000020003" pitchFamily="2" charset="0"/>
              </a:rPr>
              <a:t>REOTAN FLOC SERIES</a:t>
            </a:r>
          </a:p>
        </p:txBody>
      </p:sp>
      <p:sp>
        <p:nvSpPr>
          <p:cNvPr id="6" name="Rettangolo 5">
            <a:extLst>
              <a:ext uri="{FF2B5EF4-FFF2-40B4-BE49-F238E27FC236}">
                <a16:creationId xmlns:a16="http://schemas.microsoft.com/office/drawing/2014/main" id="{3B736D3F-D2C5-4375-BEC4-435FF9815002}"/>
              </a:ext>
            </a:extLst>
          </p:cNvPr>
          <p:cNvSpPr/>
          <p:nvPr/>
        </p:nvSpPr>
        <p:spPr>
          <a:xfrm>
            <a:off x="872390" y="543891"/>
            <a:ext cx="6685482" cy="1200329"/>
          </a:xfrm>
          <a:prstGeom prst="rect">
            <a:avLst/>
          </a:prstGeom>
        </p:spPr>
        <p:txBody>
          <a:bodyPr wrap="square">
            <a:spAutoFit/>
          </a:bodyPr>
          <a:lstStyle/>
          <a:p>
            <a:r>
              <a:rPr lang="it-IT" sz="3600" b="1" dirty="0" err="1">
                <a:solidFill>
                  <a:srgbClr val="EC6839"/>
                </a:solidFill>
                <a:latin typeface="TT Norms Pro" panose="02000503030000020003" pitchFamily="2" charset="0"/>
              </a:rPr>
              <a:t>Flocculant</a:t>
            </a:r>
            <a:r>
              <a:rPr lang="it-IT" sz="3600" b="1" dirty="0">
                <a:solidFill>
                  <a:srgbClr val="EC6839"/>
                </a:solidFill>
                <a:latin typeface="TT Norms Pro" panose="02000503030000020003" pitchFamily="2" charset="0"/>
              </a:rPr>
              <a:t> for </a:t>
            </a:r>
            <a:r>
              <a:rPr lang="it-IT" sz="3600" b="1" dirty="0" err="1">
                <a:solidFill>
                  <a:srgbClr val="EC6839"/>
                </a:solidFill>
                <a:latin typeface="TT Norms Pro" panose="02000503030000020003" pitchFamily="2" charset="0"/>
              </a:rPr>
              <a:t>recovered</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glazes</a:t>
            </a:r>
            <a:endParaRPr lang="it-IT" sz="3600" b="1" dirty="0">
              <a:solidFill>
                <a:srgbClr val="EC6839"/>
              </a:solidFill>
              <a:latin typeface="TT Norms Pro" panose="02000503030000020003" pitchFamily="2" charset="0"/>
            </a:endParaRPr>
          </a:p>
        </p:txBody>
      </p:sp>
      <p:sp>
        <p:nvSpPr>
          <p:cNvPr id="7" name="Rettangolo 6">
            <a:extLst>
              <a:ext uri="{FF2B5EF4-FFF2-40B4-BE49-F238E27FC236}">
                <a16:creationId xmlns:a16="http://schemas.microsoft.com/office/drawing/2014/main" id="{3D0F8E10-7D54-4250-BD65-0F0E7DB34B1E}"/>
              </a:ext>
            </a:extLst>
          </p:cNvPr>
          <p:cNvSpPr/>
          <p:nvPr/>
        </p:nvSpPr>
        <p:spPr>
          <a:xfrm>
            <a:off x="872390" y="2101440"/>
            <a:ext cx="6096000" cy="3243196"/>
          </a:xfrm>
          <a:prstGeom prst="rect">
            <a:avLst/>
          </a:prstGeom>
        </p:spPr>
        <p:txBody>
          <a:bodyPr>
            <a:spAutoFit/>
          </a:bodyPr>
          <a:lstStyle/>
          <a:p>
            <a:pPr algn="just"/>
            <a:endParaRPr lang="en-US" dirty="0">
              <a:solidFill>
                <a:srgbClr val="00385B"/>
              </a:solidFill>
              <a:latin typeface="Verdana" pitchFamily="34" charset="0"/>
            </a:endParaRPr>
          </a:p>
          <a:p>
            <a:pPr algn="just">
              <a:lnSpc>
                <a:spcPct val="150000"/>
              </a:lnSpc>
              <a:buFontTx/>
              <a:buChar char="-"/>
            </a:pPr>
            <a:r>
              <a:rPr lang="en-US" dirty="0">
                <a:solidFill>
                  <a:srgbClr val="00385B"/>
                </a:solidFill>
                <a:latin typeface="TT Norms Pro" panose="02000503030000020003" pitchFamily="2" charset="0"/>
              </a:rPr>
              <a:t> Less effective on glaze parameters after mixing recovered and fresh glaze.</a:t>
            </a:r>
          </a:p>
          <a:p>
            <a:pPr algn="just">
              <a:lnSpc>
                <a:spcPct val="150000"/>
              </a:lnSpc>
              <a:buFontTx/>
              <a:buChar char="-"/>
            </a:pPr>
            <a:endParaRPr lang="en-US" dirty="0">
              <a:solidFill>
                <a:srgbClr val="00385B"/>
              </a:solidFill>
              <a:latin typeface="TT Norms Pro" panose="02000503030000020003" pitchFamily="2" charset="0"/>
            </a:endParaRPr>
          </a:p>
          <a:p>
            <a:pPr algn="just">
              <a:lnSpc>
                <a:spcPct val="150000"/>
              </a:lnSpc>
              <a:buFontTx/>
              <a:buChar char="-"/>
            </a:pPr>
            <a:r>
              <a:rPr lang="en-US" dirty="0">
                <a:solidFill>
                  <a:srgbClr val="00385B"/>
                </a:solidFill>
                <a:latin typeface="TT Norms Pro" panose="02000503030000020003" pitchFamily="2" charset="0"/>
              </a:rPr>
              <a:t> Lower health and safety labeling compared with other products used for the same purpose.</a:t>
            </a:r>
          </a:p>
          <a:p>
            <a:pPr algn="just">
              <a:lnSpc>
                <a:spcPct val="150000"/>
              </a:lnSpc>
              <a:buFontTx/>
              <a:buChar char="-"/>
            </a:pPr>
            <a:endParaRPr lang="en-US" dirty="0">
              <a:solidFill>
                <a:srgbClr val="00385B"/>
              </a:solidFill>
              <a:latin typeface="TT Norms Pro" panose="02000503030000020003" pitchFamily="2" charset="0"/>
            </a:endParaRPr>
          </a:p>
          <a:p>
            <a:pPr algn="just">
              <a:lnSpc>
                <a:spcPct val="150000"/>
              </a:lnSpc>
              <a:buFontTx/>
              <a:buChar char="-"/>
            </a:pPr>
            <a:r>
              <a:rPr lang="en-US" dirty="0">
                <a:solidFill>
                  <a:srgbClr val="00385B"/>
                </a:solidFill>
                <a:latin typeface="TT Norms Pro" panose="02000503030000020003" pitchFamily="2" charset="0"/>
              </a:rPr>
              <a:t> Dosages 0,35 -0,55 % on dry content</a:t>
            </a:r>
          </a:p>
        </p:txBody>
      </p:sp>
      <p:pic>
        <p:nvPicPr>
          <p:cNvPr id="9" name="Immagine 8">
            <a:extLst>
              <a:ext uri="{FF2B5EF4-FFF2-40B4-BE49-F238E27FC236}">
                <a16:creationId xmlns:a16="http://schemas.microsoft.com/office/drawing/2014/main" id="{BD44B2E5-54CE-42C4-BC91-E4CEF523D2AB}"/>
              </a:ext>
            </a:extLst>
          </p:cNvPr>
          <p:cNvPicPr preferRelativeResize="0">
            <a:picLocks/>
          </p:cNvPicPr>
          <p:nvPr/>
        </p:nvPicPr>
        <p:blipFill>
          <a:blip r:embed="rId3"/>
          <a:stretch>
            <a:fillRect/>
          </a:stretch>
        </p:blipFill>
        <p:spPr>
          <a:xfrm>
            <a:off x="7112287" y="621884"/>
            <a:ext cx="4681001" cy="5056721"/>
          </a:xfrm>
          <a:prstGeom prst="rect">
            <a:avLst/>
          </a:prstGeom>
        </p:spPr>
      </p:pic>
    </p:spTree>
    <p:extLst>
      <p:ext uri="{BB962C8B-B14F-4D97-AF65-F5344CB8AC3E}">
        <p14:creationId xmlns:p14="http://schemas.microsoft.com/office/powerpoint/2010/main" val="26629499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C6839"/>
        </a:solid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077BF53-C0EC-4279-9EE0-1A6344AA2563}"/>
              </a:ext>
            </a:extLst>
          </p:cNvPr>
          <p:cNvSpPr txBox="1"/>
          <p:nvPr/>
        </p:nvSpPr>
        <p:spPr>
          <a:xfrm>
            <a:off x="3687095" y="4129548"/>
            <a:ext cx="4660491" cy="646331"/>
          </a:xfrm>
          <a:prstGeom prst="rect">
            <a:avLst/>
          </a:prstGeom>
          <a:noFill/>
        </p:spPr>
        <p:txBody>
          <a:bodyPr wrap="square" rtlCol="0">
            <a:spAutoFit/>
          </a:bodyPr>
          <a:lstStyle/>
          <a:p>
            <a:pPr algn="ctr"/>
            <a:r>
              <a:rPr lang="it-IT" sz="3600" b="1" dirty="0" err="1">
                <a:solidFill>
                  <a:schemeClr val="bg1"/>
                </a:solidFill>
                <a:latin typeface="TT Norms Pro" panose="02000503030000020003" pitchFamily="2" charset="0"/>
              </a:rPr>
              <a:t>Visit</a:t>
            </a:r>
            <a:r>
              <a:rPr lang="it-IT" sz="3600" b="1" dirty="0">
                <a:solidFill>
                  <a:schemeClr val="bg1"/>
                </a:solidFill>
                <a:latin typeface="TT Norms Pro" panose="02000503030000020003" pitchFamily="2" charset="0"/>
              </a:rPr>
              <a:t> </a:t>
            </a:r>
            <a:r>
              <a:rPr lang="it-IT" sz="3600" b="1" dirty="0" err="1">
                <a:solidFill>
                  <a:schemeClr val="bg1"/>
                </a:solidFill>
                <a:latin typeface="TT Norms Pro" panose="02000503030000020003" pitchFamily="2" charset="0"/>
              </a:rPr>
              <a:t>us</a:t>
            </a:r>
            <a:r>
              <a:rPr lang="it-IT" sz="3600" b="1" dirty="0">
                <a:solidFill>
                  <a:schemeClr val="bg1"/>
                </a:solidFill>
                <a:latin typeface="TT Norms Pro" panose="02000503030000020003" pitchFamily="2" charset="0"/>
              </a:rPr>
              <a:t>: link</a:t>
            </a:r>
          </a:p>
        </p:txBody>
      </p:sp>
      <p:sp>
        <p:nvSpPr>
          <p:cNvPr id="6" name="object 3">
            <a:extLst>
              <a:ext uri="{FF2B5EF4-FFF2-40B4-BE49-F238E27FC236}">
                <a16:creationId xmlns:a16="http://schemas.microsoft.com/office/drawing/2014/main" id="{99FC9549-8767-45B9-AAC0-A90C89FF4553}"/>
              </a:ext>
            </a:extLst>
          </p:cNvPr>
          <p:cNvSpPr/>
          <p:nvPr/>
        </p:nvSpPr>
        <p:spPr>
          <a:xfrm>
            <a:off x="5614670" y="2841308"/>
            <a:ext cx="962660" cy="1102360"/>
          </a:xfrm>
          <a:custGeom>
            <a:avLst/>
            <a:gdLst/>
            <a:ahLst/>
            <a:cxnLst/>
            <a:rect l="l" t="t" r="r" b="b"/>
            <a:pathLst>
              <a:path w="962659" h="1102360">
                <a:moveTo>
                  <a:pt x="481241" y="0"/>
                </a:moveTo>
                <a:lnTo>
                  <a:pt x="15161" y="264397"/>
                </a:lnTo>
                <a:lnTo>
                  <a:pt x="0" y="290658"/>
                </a:lnTo>
                <a:lnTo>
                  <a:pt x="0" y="811344"/>
                </a:lnTo>
                <a:lnTo>
                  <a:pt x="466080" y="1097953"/>
                </a:lnTo>
                <a:lnTo>
                  <a:pt x="481241" y="1102013"/>
                </a:lnTo>
                <a:lnTo>
                  <a:pt x="489026" y="1100998"/>
                </a:lnTo>
                <a:lnTo>
                  <a:pt x="947332" y="837605"/>
                </a:lnTo>
                <a:lnTo>
                  <a:pt x="962494" y="811344"/>
                </a:lnTo>
                <a:lnTo>
                  <a:pt x="962494" y="782591"/>
                </a:lnTo>
                <a:lnTo>
                  <a:pt x="250819" y="782591"/>
                </a:lnTo>
                <a:lnTo>
                  <a:pt x="250819" y="682761"/>
                </a:lnTo>
                <a:lnTo>
                  <a:pt x="312346" y="682761"/>
                </a:lnTo>
                <a:lnTo>
                  <a:pt x="335597" y="676237"/>
                </a:lnTo>
                <a:lnTo>
                  <a:pt x="346006" y="661882"/>
                </a:lnTo>
                <a:lnTo>
                  <a:pt x="348579" y="647528"/>
                </a:lnTo>
                <a:lnTo>
                  <a:pt x="348324" y="641004"/>
                </a:lnTo>
                <a:lnTo>
                  <a:pt x="348324" y="462182"/>
                </a:lnTo>
                <a:lnTo>
                  <a:pt x="341796" y="438016"/>
                </a:lnTo>
                <a:lnTo>
                  <a:pt x="327435" y="425607"/>
                </a:lnTo>
                <a:lnTo>
                  <a:pt x="313073" y="421035"/>
                </a:lnTo>
                <a:lnTo>
                  <a:pt x="306545" y="420382"/>
                </a:lnTo>
                <a:lnTo>
                  <a:pt x="247353" y="420382"/>
                </a:lnTo>
                <a:lnTo>
                  <a:pt x="247353" y="319411"/>
                </a:lnTo>
                <a:lnTo>
                  <a:pt x="962494" y="319411"/>
                </a:lnTo>
                <a:lnTo>
                  <a:pt x="962494" y="290658"/>
                </a:lnTo>
                <a:lnTo>
                  <a:pt x="496403" y="4060"/>
                </a:lnTo>
                <a:lnTo>
                  <a:pt x="489026" y="1015"/>
                </a:lnTo>
                <a:lnTo>
                  <a:pt x="481241" y="0"/>
                </a:lnTo>
                <a:close/>
              </a:path>
              <a:path w="962659" h="1102360">
                <a:moveTo>
                  <a:pt x="962494" y="508599"/>
                </a:moveTo>
                <a:lnTo>
                  <a:pt x="715140" y="508599"/>
                </a:lnTo>
                <a:lnTo>
                  <a:pt x="715140" y="782591"/>
                </a:lnTo>
                <a:lnTo>
                  <a:pt x="962494" y="782591"/>
                </a:lnTo>
                <a:lnTo>
                  <a:pt x="962494" y="508599"/>
                </a:lnTo>
                <a:close/>
              </a:path>
              <a:path w="962659" h="1102360">
                <a:moveTo>
                  <a:pt x="962494" y="319411"/>
                </a:moveTo>
                <a:lnTo>
                  <a:pt x="595594" y="319411"/>
                </a:lnTo>
                <a:lnTo>
                  <a:pt x="595594" y="421565"/>
                </a:lnTo>
                <a:lnTo>
                  <a:pt x="557281" y="421565"/>
                </a:lnTo>
                <a:lnTo>
                  <a:pt x="505624" y="442455"/>
                </a:lnTo>
                <a:lnTo>
                  <a:pt x="499241" y="683903"/>
                </a:lnTo>
                <a:lnTo>
                  <a:pt x="538716" y="683903"/>
                </a:lnTo>
                <a:lnTo>
                  <a:pt x="588807" y="668481"/>
                </a:lnTo>
                <a:lnTo>
                  <a:pt x="612995" y="634553"/>
                </a:lnTo>
                <a:lnTo>
                  <a:pt x="620643" y="600626"/>
                </a:lnTo>
                <a:lnTo>
                  <a:pt x="621111" y="585204"/>
                </a:lnTo>
                <a:lnTo>
                  <a:pt x="621111" y="508599"/>
                </a:lnTo>
                <a:lnTo>
                  <a:pt x="962494" y="508599"/>
                </a:lnTo>
                <a:lnTo>
                  <a:pt x="962494" y="319411"/>
                </a:lnTo>
                <a:close/>
              </a:path>
            </a:pathLst>
          </a:custGeom>
          <a:solidFill>
            <a:srgbClr val="F7FCFB"/>
          </a:solidFill>
        </p:spPr>
        <p:txBody>
          <a:bodyPr wrap="square" lIns="0" tIns="0" rIns="0" bIns="0" rtlCol="0"/>
          <a:lstStyle/>
          <a:p>
            <a:endParaRPr/>
          </a:p>
        </p:txBody>
      </p:sp>
    </p:spTree>
    <p:extLst>
      <p:ext uri="{BB962C8B-B14F-4D97-AF65-F5344CB8AC3E}">
        <p14:creationId xmlns:p14="http://schemas.microsoft.com/office/powerpoint/2010/main" val="1998937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8449CE5-C30A-49A6-958E-40DCC1E4CA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D200E056-30D9-4B99-92D5-6BAF58984E63}"/>
              </a:ext>
            </a:extLst>
          </p:cNvPr>
          <p:cNvSpPr/>
          <p:nvPr/>
        </p:nvSpPr>
        <p:spPr>
          <a:xfrm>
            <a:off x="933450" y="619003"/>
            <a:ext cx="4413389"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Glaze</a:t>
            </a:r>
            <a:r>
              <a:rPr lang="it-IT" sz="3600" b="1" dirty="0">
                <a:solidFill>
                  <a:srgbClr val="EC6839"/>
                </a:solidFill>
                <a:latin typeface="TT Norms Pro" panose="02000503030000020003" pitchFamily="2" charset="0"/>
              </a:rPr>
              <a:t> requirements</a:t>
            </a:r>
          </a:p>
        </p:txBody>
      </p:sp>
      <p:sp>
        <p:nvSpPr>
          <p:cNvPr id="6" name="Rettangolo 5">
            <a:extLst>
              <a:ext uri="{FF2B5EF4-FFF2-40B4-BE49-F238E27FC236}">
                <a16:creationId xmlns:a16="http://schemas.microsoft.com/office/drawing/2014/main" id="{6611F84D-5F82-4316-8B2E-35BEEE4DB9C2}"/>
              </a:ext>
            </a:extLst>
          </p:cNvPr>
          <p:cNvSpPr/>
          <p:nvPr/>
        </p:nvSpPr>
        <p:spPr>
          <a:xfrm>
            <a:off x="1042220" y="1265334"/>
            <a:ext cx="6096000" cy="4204356"/>
          </a:xfrm>
          <a:prstGeom prst="rect">
            <a:avLst/>
          </a:prstGeom>
        </p:spPr>
        <p:txBody>
          <a:bodyPr>
            <a:spAutoFit/>
          </a:bodyPr>
          <a:lstStyle/>
          <a:p>
            <a:pPr>
              <a:lnSpc>
                <a:spcPct val="150000"/>
              </a:lnSpc>
            </a:pPr>
            <a:r>
              <a:rPr lang="en-US" b="1" i="1" dirty="0">
                <a:solidFill>
                  <a:srgbClr val="00385B"/>
                </a:solidFill>
                <a:latin typeface="TT Norms Pro" panose="02000503030000020003" pitchFamily="2" charset="0"/>
              </a:rPr>
              <a:t>Glazing by spraying onto sloped or vertical surfaces:</a:t>
            </a:r>
          </a:p>
          <a:p>
            <a:pPr>
              <a:lnSpc>
                <a:spcPct val="150000"/>
              </a:lnSpc>
              <a:buFontTx/>
              <a:buChar char="-"/>
            </a:pPr>
            <a:r>
              <a:rPr lang="en-US" dirty="0">
                <a:solidFill>
                  <a:srgbClr val="00385B"/>
                </a:solidFill>
                <a:latin typeface="TT Norms Pro" panose="02000503030000020003" pitchFamily="2" charset="0"/>
              </a:rPr>
              <a:t> High flow capacity of the spray guns</a:t>
            </a:r>
          </a:p>
          <a:p>
            <a:pPr>
              <a:lnSpc>
                <a:spcPct val="150000"/>
              </a:lnSpc>
              <a:buFontTx/>
              <a:buChar char="-"/>
            </a:pPr>
            <a:r>
              <a:rPr lang="en-US" dirty="0">
                <a:solidFill>
                  <a:srgbClr val="00385B"/>
                </a:solidFill>
                <a:latin typeface="TT Norms Pro" panose="02000503030000020003" pitchFamily="2" charset="0"/>
              </a:rPr>
              <a:t> Proper pseudoplastic rheological behavior avoiding</a:t>
            </a:r>
          </a:p>
          <a:p>
            <a:pPr>
              <a:lnSpc>
                <a:spcPct val="150000"/>
              </a:lnSpc>
            </a:pPr>
            <a:r>
              <a:rPr lang="en-US" dirty="0">
                <a:solidFill>
                  <a:srgbClr val="00385B"/>
                </a:solidFill>
                <a:latin typeface="TT Norms Pro" panose="02000503030000020003" pitchFamily="2" charset="0"/>
              </a:rPr>
              <a:t>  dropping and straining problems</a:t>
            </a:r>
          </a:p>
          <a:p>
            <a:pPr>
              <a:lnSpc>
                <a:spcPct val="150000"/>
              </a:lnSpc>
              <a:buFontTx/>
              <a:buChar char="-"/>
            </a:pPr>
            <a:r>
              <a:rPr lang="en-US" dirty="0">
                <a:solidFill>
                  <a:srgbClr val="00385B"/>
                </a:solidFill>
                <a:latin typeface="TT Norms Pro" panose="02000503030000020003" pitchFamily="2" charset="0"/>
              </a:rPr>
              <a:t> Drying time suitable for the speed of automated robot </a:t>
            </a:r>
          </a:p>
          <a:p>
            <a:pPr>
              <a:lnSpc>
                <a:spcPct val="150000"/>
              </a:lnSpc>
            </a:pPr>
            <a:r>
              <a:rPr lang="en-US" dirty="0">
                <a:solidFill>
                  <a:srgbClr val="00385B"/>
                </a:solidFill>
                <a:latin typeface="TT Norms Pro" panose="02000503030000020003" pitchFamily="2" charset="0"/>
              </a:rPr>
              <a:t>  glazing systems</a:t>
            </a:r>
          </a:p>
          <a:p>
            <a:pPr>
              <a:lnSpc>
                <a:spcPct val="150000"/>
              </a:lnSpc>
              <a:buFontTx/>
              <a:buChar char="-"/>
            </a:pPr>
            <a:r>
              <a:rPr lang="en-US" dirty="0">
                <a:solidFill>
                  <a:srgbClr val="00385B"/>
                </a:solidFill>
                <a:latin typeface="TT Norms Pro" panose="02000503030000020003" pitchFamily="2" charset="0"/>
              </a:rPr>
              <a:t> Good texture and surfaces as even as possible</a:t>
            </a:r>
          </a:p>
          <a:p>
            <a:pPr>
              <a:lnSpc>
                <a:spcPct val="150000"/>
              </a:lnSpc>
              <a:buFontTx/>
              <a:buChar char="-"/>
            </a:pPr>
            <a:r>
              <a:rPr lang="en-US" dirty="0">
                <a:solidFill>
                  <a:srgbClr val="00385B"/>
                </a:solidFill>
                <a:latin typeface="TT Norms Pro" panose="02000503030000020003" pitchFamily="2" charset="0"/>
              </a:rPr>
              <a:t> Homogeneous coating</a:t>
            </a:r>
          </a:p>
          <a:p>
            <a:pPr>
              <a:lnSpc>
                <a:spcPct val="150000"/>
              </a:lnSpc>
              <a:buFontTx/>
              <a:buChar char="-"/>
            </a:pPr>
            <a:r>
              <a:rPr lang="en-US" dirty="0">
                <a:solidFill>
                  <a:srgbClr val="00385B"/>
                </a:solidFill>
                <a:latin typeface="TT Norms Pro" panose="02000503030000020003" pitchFamily="2" charset="0"/>
              </a:rPr>
              <a:t> Good binding action to avoid crawling, excessive</a:t>
            </a:r>
          </a:p>
          <a:p>
            <a:pPr>
              <a:lnSpc>
                <a:spcPct val="150000"/>
              </a:lnSpc>
            </a:pPr>
            <a:r>
              <a:rPr lang="en-US" dirty="0">
                <a:solidFill>
                  <a:srgbClr val="00385B"/>
                </a:solidFill>
                <a:latin typeface="TT Norms Pro" panose="02000503030000020003" pitchFamily="2" charset="0"/>
              </a:rPr>
              <a:t>  release of dust and other related defects</a:t>
            </a:r>
          </a:p>
        </p:txBody>
      </p:sp>
      <p:pic>
        <p:nvPicPr>
          <p:cNvPr id="9" name="Immagine 8">
            <a:extLst>
              <a:ext uri="{FF2B5EF4-FFF2-40B4-BE49-F238E27FC236}">
                <a16:creationId xmlns:a16="http://schemas.microsoft.com/office/drawing/2014/main" id="{FDF4C2B6-4050-4E2F-A8E3-5511E8445735}"/>
              </a:ext>
            </a:extLst>
          </p:cNvPr>
          <p:cNvPicPr>
            <a:picLocks noChangeAspect="1"/>
          </p:cNvPicPr>
          <p:nvPr/>
        </p:nvPicPr>
        <p:blipFill>
          <a:blip r:embed="rId3"/>
          <a:stretch>
            <a:fillRect/>
          </a:stretch>
        </p:blipFill>
        <p:spPr>
          <a:xfrm>
            <a:off x="7916377" y="1265334"/>
            <a:ext cx="3090940" cy="4240136"/>
          </a:xfrm>
          <a:prstGeom prst="rect">
            <a:avLst/>
          </a:prstGeom>
        </p:spPr>
      </p:pic>
    </p:spTree>
    <p:extLst>
      <p:ext uri="{BB962C8B-B14F-4D97-AF65-F5344CB8AC3E}">
        <p14:creationId xmlns:p14="http://schemas.microsoft.com/office/powerpoint/2010/main" val="2084812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a:extLst>
              <a:ext uri="{FF2B5EF4-FFF2-40B4-BE49-F238E27FC236}">
                <a16:creationId xmlns:a16="http://schemas.microsoft.com/office/drawing/2014/main" id="{27CC4850-5E4A-4B7D-B9EE-219F1C0590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16" name="Rettangolo 15">
            <a:extLst>
              <a:ext uri="{FF2B5EF4-FFF2-40B4-BE49-F238E27FC236}">
                <a16:creationId xmlns:a16="http://schemas.microsoft.com/office/drawing/2014/main" id="{4E6ADC3E-2367-4C31-A57D-100B34AD63E1}"/>
              </a:ext>
            </a:extLst>
          </p:cNvPr>
          <p:cNvSpPr/>
          <p:nvPr/>
        </p:nvSpPr>
        <p:spPr>
          <a:xfrm>
            <a:off x="933450" y="619003"/>
            <a:ext cx="4413389"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Glaze</a:t>
            </a:r>
            <a:r>
              <a:rPr lang="it-IT" sz="3600" b="1" dirty="0">
                <a:solidFill>
                  <a:srgbClr val="EC6839"/>
                </a:solidFill>
                <a:latin typeface="TT Norms Pro" panose="02000503030000020003" pitchFamily="2" charset="0"/>
              </a:rPr>
              <a:t> requirements</a:t>
            </a:r>
          </a:p>
        </p:txBody>
      </p:sp>
      <p:sp>
        <p:nvSpPr>
          <p:cNvPr id="17" name="Rettangolo 16">
            <a:extLst>
              <a:ext uri="{FF2B5EF4-FFF2-40B4-BE49-F238E27FC236}">
                <a16:creationId xmlns:a16="http://schemas.microsoft.com/office/drawing/2014/main" id="{ADE20757-B4AA-440B-81EE-2C94ECD4A0DA}"/>
              </a:ext>
            </a:extLst>
          </p:cNvPr>
          <p:cNvSpPr/>
          <p:nvPr/>
        </p:nvSpPr>
        <p:spPr>
          <a:xfrm>
            <a:off x="1052050" y="1265334"/>
            <a:ext cx="6706209" cy="3797193"/>
          </a:xfrm>
          <a:prstGeom prst="rect">
            <a:avLst/>
          </a:prstGeom>
        </p:spPr>
        <p:txBody>
          <a:bodyPr wrap="square">
            <a:spAutoFit/>
          </a:bodyPr>
          <a:lstStyle/>
          <a:p>
            <a:pPr>
              <a:lnSpc>
                <a:spcPct val="150000"/>
              </a:lnSpc>
            </a:pPr>
            <a:r>
              <a:rPr lang="en-US" b="1" i="1" dirty="0">
                <a:solidFill>
                  <a:srgbClr val="00385B"/>
                </a:solidFill>
                <a:latin typeface="TT Norms Pro" panose="02000503030000020003" pitchFamily="2" charset="0"/>
              </a:rPr>
              <a:t>Glazing by filling and flowing (rim, bowl, and siphon glazing):</a:t>
            </a:r>
            <a:endParaRPr lang="en-US" dirty="0">
              <a:solidFill>
                <a:srgbClr val="00385B"/>
              </a:solidFill>
              <a:latin typeface="TT Norms Pro" panose="02000503030000020003" pitchFamily="2" charset="0"/>
            </a:endParaRPr>
          </a:p>
          <a:p>
            <a:pPr>
              <a:lnSpc>
                <a:spcPct val="150000"/>
              </a:lnSpc>
              <a:buFontTx/>
              <a:buChar char="-"/>
            </a:pPr>
            <a:r>
              <a:rPr lang="en-US" dirty="0">
                <a:solidFill>
                  <a:srgbClr val="00385B"/>
                </a:solidFill>
                <a:latin typeface="TT Norms Pro" panose="02000503030000020003" pitchFamily="2" charset="0"/>
              </a:rPr>
              <a:t> Proper rheological behavior (almost Newtonian and</a:t>
            </a:r>
          </a:p>
          <a:p>
            <a:pPr>
              <a:lnSpc>
                <a:spcPct val="150000"/>
              </a:lnSpc>
            </a:pPr>
            <a:r>
              <a:rPr lang="en-US" dirty="0">
                <a:solidFill>
                  <a:srgbClr val="00385B"/>
                </a:solidFill>
                <a:latin typeface="TT Norms Pro" panose="02000503030000020003" pitchFamily="2" charset="0"/>
              </a:rPr>
              <a:t>  not high viscosity) </a:t>
            </a:r>
          </a:p>
          <a:p>
            <a:pPr>
              <a:lnSpc>
                <a:spcPct val="150000"/>
              </a:lnSpc>
            </a:pPr>
            <a:r>
              <a:rPr lang="en-US" dirty="0">
                <a:solidFill>
                  <a:srgbClr val="00385B"/>
                </a:solidFill>
                <a:latin typeface="TT Norms Pro" panose="02000503030000020003" pitchFamily="2" charset="0"/>
              </a:rPr>
              <a:t>- Short drying time to avoid dropping</a:t>
            </a:r>
          </a:p>
          <a:p>
            <a:pPr>
              <a:lnSpc>
                <a:spcPct val="150000"/>
              </a:lnSpc>
              <a:buFontTx/>
              <a:buChar char="-"/>
            </a:pPr>
            <a:r>
              <a:rPr lang="en-US" dirty="0">
                <a:solidFill>
                  <a:srgbClr val="00385B"/>
                </a:solidFill>
                <a:latin typeface="TT Norms Pro" panose="02000503030000020003" pitchFamily="2" charset="0"/>
              </a:rPr>
              <a:t> Good binding action to avoid crawling</a:t>
            </a:r>
          </a:p>
          <a:p>
            <a:pPr>
              <a:lnSpc>
                <a:spcPct val="150000"/>
              </a:lnSpc>
            </a:pPr>
            <a:r>
              <a:rPr lang="en-US" dirty="0">
                <a:solidFill>
                  <a:srgbClr val="00385B"/>
                </a:solidFill>
                <a:latin typeface="TT Norms Pro" panose="02000503030000020003" pitchFamily="2" charset="0"/>
              </a:rPr>
              <a:t>   and other defects</a:t>
            </a:r>
          </a:p>
          <a:p>
            <a:pPr>
              <a:lnSpc>
                <a:spcPct val="150000"/>
              </a:lnSpc>
            </a:pPr>
            <a:r>
              <a:rPr lang="en-US" dirty="0">
                <a:solidFill>
                  <a:srgbClr val="00385B"/>
                </a:solidFill>
                <a:latin typeface="TT Norms Pro" panose="02000503030000020003" pitchFamily="2" charset="0"/>
              </a:rPr>
              <a:t>- Suspending properties to avoid sedimentation</a:t>
            </a:r>
          </a:p>
          <a:p>
            <a:pPr>
              <a:lnSpc>
                <a:spcPct val="150000"/>
              </a:lnSpc>
            </a:pPr>
            <a:r>
              <a:rPr lang="en-US" dirty="0">
                <a:solidFill>
                  <a:srgbClr val="00385B"/>
                </a:solidFill>
                <a:latin typeface="TT Norms Pro" panose="02000503030000020003" pitchFamily="2" charset="0"/>
              </a:rPr>
              <a:t>- Homogeneous and sufficient coating</a:t>
            </a:r>
          </a:p>
          <a:p>
            <a:pPr>
              <a:lnSpc>
                <a:spcPct val="150000"/>
              </a:lnSpc>
              <a:buFontTx/>
              <a:buChar char="-"/>
            </a:pPr>
            <a:r>
              <a:rPr lang="en-US" dirty="0">
                <a:solidFill>
                  <a:srgbClr val="00385B"/>
                </a:solidFill>
                <a:latin typeface="TT Norms Pro" panose="02000503030000020003" pitchFamily="2" charset="0"/>
              </a:rPr>
              <a:t> Good texture and surfaces as even as possible</a:t>
            </a:r>
          </a:p>
        </p:txBody>
      </p:sp>
      <p:pic>
        <p:nvPicPr>
          <p:cNvPr id="8" name="Immagine 7">
            <a:extLst>
              <a:ext uri="{FF2B5EF4-FFF2-40B4-BE49-F238E27FC236}">
                <a16:creationId xmlns:a16="http://schemas.microsoft.com/office/drawing/2014/main" id="{FDF4C2B6-4050-4E2F-A8E3-5511E8445735}"/>
              </a:ext>
            </a:extLst>
          </p:cNvPr>
          <p:cNvPicPr>
            <a:picLocks noChangeAspect="1"/>
          </p:cNvPicPr>
          <p:nvPr/>
        </p:nvPicPr>
        <p:blipFill>
          <a:blip r:embed="rId3"/>
          <a:stretch>
            <a:fillRect/>
          </a:stretch>
        </p:blipFill>
        <p:spPr>
          <a:xfrm>
            <a:off x="8176769" y="985471"/>
            <a:ext cx="3090940" cy="4240136"/>
          </a:xfrm>
          <a:prstGeom prst="rect">
            <a:avLst/>
          </a:prstGeom>
        </p:spPr>
      </p:pic>
    </p:spTree>
    <p:extLst>
      <p:ext uri="{BB962C8B-B14F-4D97-AF65-F5344CB8AC3E}">
        <p14:creationId xmlns:p14="http://schemas.microsoft.com/office/powerpoint/2010/main" val="1052330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5279B94-5A81-48E9-A609-922D1EC0ED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77193"/>
            <a:ext cx="2071319" cy="1102080"/>
          </a:xfrm>
          <a:prstGeom prst="rect">
            <a:avLst/>
          </a:prstGeom>
        </p:spPr>
      </p:pic>
      <p:sp>
        <p:nvSpPr>
          <p:cNvPr id="5" name="Rettangolo 4">
            <a:extLst>
              <a:ext uri="{FF2B5EF4-FFF2-40B4-BE49-F238E27FC236}">
                <a16:creationId xmlns:a16="http://schemas.microsoft.com/office/drawing/2014/main" id="{17F20359-4402-44D3-B9E9-210562E297F0}"/>
              </a:ext>
            </a:extLst>
          </p:cNvPr>
          <p:cNvSpPr/>
          <p:nvPr/>
        </p:nvSpPr>
        <p:spPr>
          <a:xfrm>
            <a:off x="864484" y="1716674"/>
            <a:ext cx="5821022" cy="4662815"/>
          </a:xfrm>
          <a:prstGeom prst="rect">
            <a:avLst/>
          </a:prstGeom>
        </p:spPr>
        <p:txBody>
          <a:bodyPr wrap="square">
            <a:spAutoFit/>
          </a:bodyPr>
          <a:lstStyle/>
          <a:p>
            <a:pPr>
              <a:lnSpc>
                <a:spcPct val="150000"/>
              </a:lnSpc>
            </a:pPr>
            <a:r>
              <a:rPr lang="en-US" dirty="0">
                <a:solidFill>
                  <a:srgbClr val="00385B"/>
                </a:solidFill>
                <a:latin typeface="TT Norms Pro" panose="02000503030000020003" pitchFamily="2" charset="0"/>
              </a:rPr>
              <a:t>There are several </a:t>
            </a:r>
            <a:r>
              <a:rPr lang="en-US" b="1" dirty="0">
                <a:solidFill>
                  <a:srgbClr val="00385B"/>
                </a:solidFill>
                <a:latin typeface="TT Norms Pro" panose="02000503030000020003" pitchFamily="2" charset="0"/>
              </a:rPr>
              <a:t>families of additives</a:t>
            </a:r>
            <a:r>
              <a:rPr lang="en-US" dirty="0">
                <a:solidFill>
                  <a:srgbClr val="00385B"/>
                </a:solidFill>
                <a:latin typeface="TT Norms Pro" panose="02000503030000020003" pitchFamily="2" charset="0"/>
              </a:rPr>
              <a:t> designed to help technicians to get  The proper technical requirements of glazes mentioned before, and to improve quality/quantity of the glazing process:</a:t>
            </a:r>
          </a:p>
          <a:p>
            <a:pPr>
              <a:lnSpc>
                <a:spcPct val="150000"/>
              </a:lnSpc>
            </a:pPr>
            <a:endParaRPr lang="en-US" dirty="0">
              <a:solidFill>
                <a:srgbClr val="00385B"/>
              </a:solidFill>
              <a:latin typeface="TT Norms Pro" panose="02000503030000020003" pitchFamily="2" charset="0"/>
            </a:endParaRPr>
          </a:p>
          <a:p>
            <a:pPr>
              <a:lnSpc>
                <a:spcPct val="150000"/>
              </a:lnSpc>
              <a:buFontTx/>
              <a:buChar char="-"/>
            </a:pPr>
            <a:r>
              <a:rPr lang="en-US" dirty="0">
                <a:solidFill>
                  <a:srgbClr val="00385B"/>
                </a:solidFill>
                <a:latin typeface="TT Norms Pro" panose="02000503030000020003" pitchFamily="2" charset="0"/>
              </a:rPr>
              <a:t> Deflocculants/Fluidizers</a:t>
            </a:r>
          </a:p>
          <a:p>
            <a:pPr>
              <a:lnSpc>
                <a:spcPct val="150000"/>
              </a:lnSpc>
              <a:buFontTx/>
              <a:buChar char="-"/>
            </a:pPr>
            <a:r>
              <a:rPr lang="en-US" dirty="0">
                <a:solidFill>
                  <a:srgbClr val="00385B"/>
                </a:solidFill>
                <a:latin typeface="TT Norms Pro" panose="02000503030000020003" pitchFamily="2" charset="0"/>
              </a:rPr>
              <a:t> Binders/rheology modifiers</a:t>
            </a:r>
          </a:p>
          <a:p>
            <a:pPr>
              <a:lnSpc>
                <a:spcPct val="150000"/>
              </a:lnSpc>
              <a:buFontTx/>
              <a:buChar char="-"/>
            </a:pPr>
            <a:r>
              <a:rPr lang="en-US" dirty="0">
                <a:solidFill>
                  <a:srgbClr val="00385B"/>
                </a:solidFill>
                <a:latin typeface="TT Norms Pro" panose="02000503030000020003" pitchFamily="2" charset="0"/>
              </a:rPr>
              <a:t> Anti-bacteria agents (preservatives)</a:t>
            </a:r>
          </a:p>
          <a:p>
            <a:pPr>
              <a:lnSpc>
                <a:spcPct val="150000"/>
              </a:lnSpc>
              <a:buFontTx/>
              <a:buChar char="-"/>
            </a:pPr>
            <a:r>
              <a:rPr lang="en-US" dirty="0">
                <a:solidFill>
                  <a:srgbClr val="00385B"/>
                </a:solidFill>
                <a:latin typeface="TT Norms Pro" panose="02000503030000020003" pitchFamily="2" charset="0"/>
              </a:rPr>
              <a:t> Temporary dyes</a:t>
            </a:r>
          </a:p>
          <a:p>
            <a:pPr>
              <a:lnSpc>
                <a:spcPct val="150000"/>
              </a:lnSpc>
              <a:buFontTx/>
              <a:buChar char="-"/>
            </a:pPr>
            <a:r>
              <a:rPr lang="en-US" dirty="0">
                <a:solidFill>
                  <a:srgbClr val="00385B"/>
                </a:solidFill>
                <a:latin typeface="TT Norms Pro" panose="02000503030000020003" pitchFamily="2" charset="0"/>
              </a:rPr>
              <a:t> Flocculants for glaze recovery</a:t>
            </a:r>
          </a:p>
          <a:p>
            <a:pPr>
              <a:lnSpc>
                <a:spcPct val="150000"/>
              </a:lnSpc>
              <a:buFontTx/>
              <a:buChar char="-"/>
            </a:pPr>
            <a:r>
              <a:rPr lang="en-US" dirty="0">
                <a:solidFill>
                  <a:srgbClr val="00385B"/>
                </a:solidFill>
                <a:latin typeface="TT Norms Pro" panose="02000503030000020003" pitchFamily="2" charset="0"/>
              </a:rPr>
              <a:t> Others (suspending agents, antifoam agents, etc.)</a:t>
            </a:r>
          </a:p>
        </p:txBody>
      </p:sp>
      <p:sp>
        <p:nvSpPr>
          <p:cNvPr id="6" name="Rettangolo 5">
            <a:extLst>
              <a:ext uri="{FF2B5EF4-FFF2-40B4-BE49-F238E27FC236}">
                <a16:creationId xmlns:a16="http://schemas.microsoft.com/office/drawing/2014/main" id="{C22A3B6D-125E-4744-8E1E-8BFCD0072EAF}"/>
              </a:ext>
            </a:extLst>
          </p:cNvPr>
          <p:cNvSpPr/>
          <p:nvPr/>
        </p:nvSpPr>
        <p:spPr>
          <a:xfrm>
            <a:off x="864484" y="622226"/>
            <a:ext cx="6717164" cy="1200329"/>
          </a:xfrm>
          <a:prstGeom prst="rect">
            <a:avLst/>
          </a:prstGeom>
        </p:spPr>
        <p:txBody>
          <a:bodyPr wrap="square">
            <a:spAutoFit/>
          </a:bodyPr>
          <a:lstStyle/>
          <a:p>
            <a:r>
              <a:rPr lang="it-IT" sz="3600" b="1" dirty="0">
                <a:solidFill>
                  <a:srgbClr val="EC6839"/>
                </a:solidFill>
                <a:latin typeface="TT Norms Pro" panose="02000503030000020003" pitchFamily="2" charset="0"/>
              </a:rPr>
              <a:t>Families of </a:t>
            </a:r>
            <a:r>
              <a:rPr lang="it-IT" sz="3600" b="1" dirty="0" err="1">
                <a:solidFill>
                  <a:srgbClr val="EC6839"/>
                </a:solidFill>
                <a:latin typeface="TT Norms Pro" panose="02000503030000020003" pitchFamily="2" charset="0"/>
              </a:rPr>
              <a:t>additives</a:t>
            </a:r>
            <a:r>
              <a:rPr lang="it-IT" sz="3600" b="1" dirty="0">
                <a:solidFill>
                  <a:srgbClr val="EC6839"/>
                </a:solidFill>
                <a:latin typeface="TT Norms Pro" panose="02000503030000020003" pitchFamily="2" charset="0"/>
              </a:rPr>
              <a:t> for </a:t>
            </a:r>
            <a:r>
              <a:rPr lang="it-IT" sz="3600" b="1" dirty="0" err="1">
                <a:solidFill>
                  <a:srgbClr val="EC6839"/>
                </a:solidFill>
                <a:latin typeface="TT Norms Pro" panose="02000503030000020003" pitchFamily="2" charset="0"/>
              </a:rPr>
              <a:t>Whiteware</a:t>
            </a:r>
            <a:r>
              <a:rPr lang="it-IT" sz="3600" b="1" dirty="0">
                <a:solidFill>
                  <a:srgbClr val="EC6839"/>
                </a:solidFill>
                <a:latin typeface="TT Norms Pro" panose="02000503030000020003" pitchFamily="2" charset="0"/>
              </a:rPr>
              <a:t> </a:t>
            </a:r>
          </a:p>
        </p:txBody>
      </p:sp>
      <p:pic>
        <p:nvPicPr>
          <p:cNvPr id="2050" name="Picture 2" descr="https://eclexiaring01.azureedge.net/images/i-fdc4d67a-0abe-42ce-b7f0-6f0008884827/0/0/Mezzanine_Orig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575" y="-21769388"/>
            <a:ext cx="253882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2" name="Immagine 1"/>
          <p:cNvPicPr>
            <a:picLocks noChangeAspect="1"/>
          </p:cNvPicPr>
          <p:nvPr/>
        </p:nvPicPr>
        <p:blipFill>
          <a:blip r:embed="rId4"/>
          <a:stretch>
            <a:fillRect/>
          </a:stretch>
        </p:blipFill>
        <p:spPr>
          <a:xfrm>
            <a:off x="7258350" y="1006217"/>
            <a:ext cx="4048278" cy="4392000"/>
          </a:xfrm>
          <a:prstGeom prst="rect">
            <a:avLst/>
          </a:prstGeom>
        </p:spPr>
      </p:pic>
    </p:spTree>
    <p:extLst>
      <p:ext uri="{BB962C8B-B14F-4D97-AF65-F5344CB8AC3E}">
        <p14:creationId xmlns:p14="http://schemas.microsoft.com/office/powerpoint/2010/main" val="208387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61326E35-B571-4510-AC2D-6395E2A5A7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929FB971-DBF5-4442-8C7D-906F046DBD41}"/>
              </a:ext>
            </a:extLst>
          </p:cNvPr>
          <p:cNvSpPr/>
          <p:nvPr/>
        </p:nvSpPr>
        <p:spPr>
          <a:xfrm>
            <a:off x="993057" y="1179218"/>
            <a:ext cx="6412977" cy="5043688"/>
          </a:xfrm>
          <a:prstGeom prst="rect">
            <a:avLst/>
          </a:prstGeom>
        </p:spPr>
        <p:txBody>
          <a:bodyPr wrap="square">
            <a:spAutoFit/>
          </a:bodyPr>
          <a:lstStyle/>
          <a:p>
            <a:pPr>
              <a:lnSpc>
                <a:spcPct val="150000"/>
              </a:lnSpc>
            </a:pPr>
            <a:r>
              <a:rPr lang="en-US" dirty="0">
                <a:solidFill>
                  <a:srgbClr val="00385B"/>
                </a:solidFill>
                <a:latin typeface="TT Norms Pro" panose="02000503030000020003" pitchFamily="2" charset="0"/>
              </a:rPr>
              <a:t>First, let’s clarify “similar” terms:</a:t>
            </a:r>
          </a:p>
          <a:p>
            <a:pPr>
              <a:lnSpc>
                <a:spcPct val="150000"/>
              </a:lnSpc>
            </a:pPr>
            <a:endParaRPr lang="en-US" dirty="0">
              <a:solidFill>
                <a:srgbClr val="00385B"/>
              </a:solidFill>
              <a:latin typeface="TT Norms Pro" panose="02000503030000020003" pitchFamily="2" charset="0"/>
            </a:endParaRPr>
          </a:p>
          <a:p>
            <a:pPr>
              <a:lnSpc>
                <a:spcPct val="150000"/>
              </a:lnSpc>
              <a:buFontTx/>
              <a:buChar char="-"/>
            </a:pPr>
            <a:r>
              <a:rPr lang="en-US" dirty="0">
                <a:solidFill>
                  <a:srgbClr val="00385B"/>
                </a:solidFill>
                <a:latin typeface="TT Norms Pro" panose="02000503030000020003" pitchFamily="2" charset="0"/>
              </a:rPr>
              <a:t> </a:t>
            </a:r>
            <a:r>
              <a:rPr lang="en-US" b="1" dirty="0">
                <a:solidFill>
                  <a:srgbClr val="00385B"/>
                </a:solidFill>
                <a:latin typeface="TT Norms Pro" panose="02000503030000020003" pitchFamily="2" charset="0"/>
              </a:rPr>
              <a:t>Dispersant</a:t>
            </a:r>
            <a:r>
              <a:rPr lang="en-US" dirty="0">
                <a:solidFill>
                  <a:srgbClr val="00385B"/>
                </a:solidFill>
                <a:latin typeface="TT Norms Pro" panose="02000503030000020003" pitchFamily="2" charset="0"/>
              </a:rPr>
              <a:t>: the prevailing fluid phase, not an additive (water). Increasing the   fluid phase you can have a deflocculant and fluidizing effect</a:t>
            </a:r>
          </a:p>
          <a:p>
            <a:pPr>
              <a:lnSpc>
                <a:spcPct val="150000"/>
              </a:lnSpc>
              <a:buFontTx/>
              <a:buChar char="-"/>
            </a:pPr>
            <a:r>
              <a:rPr lang="en-US" dirty="0">
                <a:solidFill>
                  <a:srgbClr val="00385B"/>
                </a:solidFill>
                <a:latin typeface="TT Norms Pro" panose="02000503030000020003" pitchFamily="2" charset="0"/>
              </a:rPr>
              <a:t> </a:t>
            </a:r>
            <a:r>
              <a:rPr lang="en-US" b="1" dirty="0">
                <a:solidFill>
                  <a:srgbClr val="00385B"/>
                </a:solidFill>
                <a:latin typeface="TT Norms Pro" panose="02000503030000020003" pitchFamily="2" charset="0"/>
              </a:rPr>
              <a:t>Deflocculant</a:t>
            </a:r>
            <a:r>
              <a:rPr lang="en-US" dirty="0">
                <a:solidFill>
                  <a:srgbClr val="00385B"/>
                </a:solidFill>
                <a:latin typeface="TT Norms Pro" panose="02000503030000020003" pitchFamily="2" charset="0"/>
              </a:rPr>
              <a:t>: a substance that avoids flocculation (solid colloidal parts remain in suspension without aggregating)</a:t>
            </a:r>
          </a:p>
          <a:p>
            <a:pPr>
              <a:lnSpc>
                <a:spcPct val="150000"/>
              </a:lnSpc>
              <a:buFontTx/>
              <a:buChar char="-"/>
            </a:pPr>
            <a:r>
              <a:rPr lang="en-US" dirty="0">
                <a:solidFill>
                  <a:srgbClr val="00385B"/>
                </a:solidFill>
                <a:latin typeface="TT Norms Pro" panose="02000503030000020003" pitchFamily="2" charset="0"/>
              </a:rPr>
              <a:t> </a:t>
            </a:r>
            <a:r>
              <a:rPr lang="en-US" b="1" dirty="0">
                <a:solidFill>
                  <a:srgbClr val="00385B"/>
                </a:solidFill>
                <a:latin typeface="TT Norms Pro" panose="02000503030000020003" pitchFamily="2" charset="0"/>
              </a:rPr>
              <a:t>Fluidizer</a:t>
            </a:r>
            <a:r>
              <a:rPr lang="en-US" dirty="0">
                <a:solidFill>
                  <a:srgbClr val="00385B"/>
                </a:solidFill>
                <a:latin typeface="TT Norms Pro" panose="02000503030000020003" pitchFamily="2" charset="0"/>
              </a:rPr>
              <a:t>: substance able to make a fluid flow better reducing its viscosity.</a:t>
            </a:r>
          </a:p>
          <a:p>
            <a:pPr>
              <a:lnSpc>
                <a:spcPct val="150000"/>
              </a:lnSpc>
            </a:pPr>
            <a:r>
              <a:rPr lang="en-US" dirty="0">
                <a:solidFill>
                  <a:srgbClr val="00385B"/>
                </a:solidFill>
                <a:latin typeface="TT Norms Pro" panose="02000503030000020003" pitchFamily="2" charset="0"/>
              </a:rPr>
              <a:t> </a:t>
            </a:r>
            <a:endParaRPr lang="en-US" b="1" i="1" dirty="0">
              <a:solidFill>
                <a:srgbClr val="00385B"/>
              </a:solidFill>
              <a:latin typeface="TT Norms Pro" panose="02000503030000020003" pitchFamily="2" charset="0"/>
            </a:endParaRPr>
          </a:p>
          <a:p>
            <a:pPr>
              <a:lnSpc>
                <a:spcPct val="150000"/>
              </a:lnSpc>
            </a:pPr>
            <a:r>
              <a:rPr lang="it-IT" i="1" dirty="0">
                <a:solidFill>
                  <a:srgbClr val="00385B"/>
                </a:solidFill>
                <a:latin typeface="TT Norms Pro" panose="02000503030000020003" pitchFamily="2" charset="0"/>
              </a:rPr>
              <a:t> A </a:t>
            </a:r>
            <a:r>
              <a:rPr lang="it-IT" i="1" dirty="0" err="1">
                <a:solidFill>
                  <a:srgbClr val="00385B"/>
                </a:solidFill>
                <a:latin typeface="TT Norms Pro" panose="02000503030000020003" pitchFamily="2" charset="0"/>
              </a:rPr>
              <a:t>deflocculant</a:t>
            </a:r>
            <a:r>
              <a:rPr lang="it-IT" i="1" dirty="0">
                <a:solidFill>
                  <a:srgbClr val="00385B"/>
                </a:solidFill>
                <a:latin typeface="TT Norms Pro" panose="02000503030000020003" pitchFamily="2" charset="0"/>
              </a:rPr>
              <a:t> always </a:t>
            </a:r>
            <a:r>
              <a:rPr lang="it-IT" i="1" dirty="0" err="1">
                <a:solidFill>
                  <a:srgbClr val="00385B"/>
                </a:solidFill>
                <a:latin typeface="TT Norms Pro" panose="02000503030000020003" pitchFamily="2" charset="0"/>
              </a:rPr>
              <a:t>acts</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as</a:t>
            </a:r>
            <a:r>
              <a:rPr lang="it-IT" i="1" dirty="0">
                <a:solidFill>
                  <a:srgbClr val="00385B"/>
                </a:solidFill>
                <a:latin typeface="TT Norms Pro" panose="02000503030000020003" pitchFamily="2" charset="0"/>
              </a:rPr>
              <a:t> a </a:t>
            </a:r>
            <a:r>
              <a:rPr lang="it-IT" i="1" dirty="0" err="1">
                <a:solidFill>
                  <a:srgbClr val="00385B"/>
                </a:solidFill>
                <a:latin typeface="TT Norms Pro" panose="02000503030000020003" pitchFamily="2" charset="0"/>
              </a:rPr>
              <a:t>fluidizer</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not</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all</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fluidizers</a:t>
            </a:r>
            <a:r>
              <a:rPr lang="it-IT" i="1" dirty="0">
                <a:solidFill>
                  <a:srgbClr val="00385B"/>
                </a:solidFill>
                <a:latin typeface="TT Norms Pro" panose="02000503030000020003" pitchFamily="2" charset="0"/>
              </a:rPr>
              <a:t> are </a:t>
            </a:r>
            <a:r>
              <a:rPr lang="it-IT" i="1" dirty="0" err="1">
                <a:solidFill>
                  <a:srgbClr val="00385B"/>
                </a:solidFill>
                <a:latin typeface="TT Norms Pro" panose="02000503030000020003" pitchFamily="2" charset="0"/>
              </a:rPr>
              <a:t>deflocculants</a:t>
            </a:r>
            <a:endParaRPr lang="it-IT" i="1" dirty="0">
              <a:solidFill>
                <a:srgbClr val="00385B"/>
              </a:solidFill>
              <a:latin typeface="TT Norms Pro" panose="02000503030000020003" pitchFamily="2" charset="0"/>
            </a:endParaRPr>
          </a:p>
        </p:txBody>
      </p:sp>
      <p:sp>
        <p:nvSpPr>
          <p:cNvPr id="7" name="Rettangolo 6">
            <a:extLst>
              <a:ext uri="{FF2B5EF4-FFF2-40B4-BE49-F238E27FC236}">
                <a16:creationId xmlns:a16="http://schemas.microsoft.com/office/drawing/2014/main" id="{BF4541CB-357E-4996-BAA5-09DB500FA335}"/>
              </a:ext>
            </a:extLst>
          </p:cNvPr>
          <p:cNvSpPr/>
          <p:nvPr/>
        </p:nvSpPr>
        <p:spPr>
          <a:xfrm>
            <a:off x="943365" y="632058"/>
            <a:ext cx="5565947"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Deflocculants</a:t>
            </a:r>
            <a:r>
              <a:rPr lang="it-IT" sz="3600" b="1" dirty="0">
                <a:solidFill>
                  <a:srgbClr val="EC6839"/>
                </a:solidFill>
                <a:latin typeface="TT Norms Pro" panose="02000503030000020003" pitchFamily="2" charset="0"/>
              </a:rPr>
              <a:t>/</a:t>
            </a:r>
            <a:r>
              <a:rPr lang="it-IT" sz="3600" b="1" dirty="0" err="1">
                <a:solidFill>
                  <a:srgbClr val="EC6839"/>
                </a:solidFill>
                <a:latin typeface="TT Norms Pro" panose="02000503030000020003" pitchFamily="2" charset="0"/>
              </a:rPr>
              <a:t>Fluidizers</a:t>
            </a:r>
            <a:r>
              <a:rPr lang="it-IT" sz="3600" b="1" dirty="0">
                <a:solidFill>
                  <a:srgbClr val="EC6839"/>
                </a:solidFill>
                <a:latin typeface="TT Norms Pro" panose="02000503030000020003" pitchFamily="2" charset="0"/>
              </a:rPr>
              <a:t> </a:t>
            </a:r>
          </a:p>
        </p:txBody>
      </p:sp>
      <p:pic>
        <p:nvPicPr>
          <p:cNvPr id="2" name="Immagine 1"/>
          <p:cNvPicPr>
            <a:picLocks noChangeAspect="1"/>
          </p:cNvPicPr>
          <p:nvPr/>
        </p:nvPicPr>
        <p:blipFill>
          <a:blip r:embed="rId3"/>
          <a:stretch>
            <a:fillRect/>
          </a:stretch>
        </p:blipFill>
        <p:spPr>
          <a:xfrm>
            <a:off x="7406034" y="1349487"/>
            <a:ext cx="4377144" cy="3654000"/>
          </a:xfrm>
          <a:prstGeom prst="rect">
            <a:avLst/>
          </a:prstGeom>
        </p:spPr>
      </p:pic>
    </p:spTree>
    <p:extLst>
      <p:ext uri="{BB962C8B-B14F-4D97-AF65-F5344CB8AC3E}">
        <p14:creationId xmlns:p14="http://schemas.microsoft.com/office/powerpoint/2010/main" val="523556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B2B329F-BD1B-4C7F-B10B-E2BC58FB5F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DDCEDFD1-4691-4497-8167-83CA349D5F0D}"/>
              </a:ext>
            </a:extLst>
          </p:cNvPr>
          <p:cNvSpPr/>
          <p:nvPr/>
        </p:nvSpPr>
        <p:spPr>
          <a:xfrm>
            <a:off x="1032387" y="1305341"/>
            <a:ext cx="6137478" cy="4662815"/>
          </a:xfrm>
          <a:prstGeom prst="rect">
            <a:avLst/>
          </a:prstGeom>
        </p:spPr>
        <p:txBody>
          <a:bodyPr wrap="square">
            <a:spAutoFit/>
          </a:bodyPr>
          <a:lstStyle/>
          <a:p>
            <a:pPr>
              <a:lnSpc>
                <a:spcPct val="150000"/>
              </a:lnSpc>
            </a:pPr>
            <a:r>
              <a:rPr lang="en-US" dirty="0">
                <a:solidFill>
                  <a:srgbClr val="00385B"/>
                </a:solidFill>
                <a:latin typeface="TT Norms Pro" panose="02000503030000020003" pitchFamily="2" charset="0"/>
              </a:rPr>
              <a:t>Use and function of deflocculants/fluidizers in Whiteware glaze:</a:t>
            </a:r>
          </a:p>
          <a:p>
            <a:pPr>
              <a:lnSpc>
                <a:spcPct val="150000"/>
              </a:lnSpc>
              <a:buFontTx/>
              <a:buChar char="-"/>
            </a:pPr>
            <a:r>
              <a:rPr lang="en-US" dirty="0">
                <a:solidFill>
                  <a:srgbClr val="00385B"/>
                </a:solidFill>
                <a:latin typeface="TT Norms Pro" panose="02000503030000020003" pitchFamily="2" charset="0"/>
              </a:rPr>
              <a:t> to reduce grinding time</a:t>
            </a:r>
            <a:endParaRPr lang="it-IT" i="1" dirty="0">
              <a:solidFill>
                <a:srgbClr val="00385B"/>
              </a:solidFill>
              <a:latin typeface="TT Norms Pro" panose="02000503030000020003" pitchFamily="2" charset="0"/>
            </a:endParaRPr>
          </a:p>
          <a:p>
            <a:pPr>
              <a:lnSpc>
                <a:spcPct val="150000"/>
              </a:lnSpc>
              <a:buFontTx/>
              <a:buChar char="-"/>
            </a:pPr>
            <a:r>
              <a:rPr lang="it-IT" dirty="0">
                <a:solidFill>
                  <a:srgbClr val="00385B"/>
                </a:solidFill>
                <a:latin typeface="TT Norms Pro" panose="02000503030000020003" pitchFamily="2" charset="0"/>
              </a:rPr>
              <a:t> to reduce </a:t>
            </a:r>
            <a:r>
              <a:rPr lang="it-IT" dirty="0" err="1">
                <a:solidFill>
                  <a:srgbClr val="00385B"/>
                </a:solidFill>
                <a:latin typeface="TT Norms Pro" panose="02000503030000020003" pitchFamily="2" charset="0"/>
              </a:rPr>
              <a:t>viscosity</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maintaining</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density</a:t>
            </a:r>
            <a:endParaRPr lang="it-IT" dirty="0">
              <a:solidFill>
                <a:srgbClr val="00385B"/>
              </a:solidFill>
              <a:latin typeface="TT Norms Pro" panose="02000503030000020003" pitchFamily="2" charset="0"/>
            </a:endParaRPr>
          </a:p>
          <a:p>
            <a:pPr>
              <a:lnSpc>
                <a:spcPct val="150000"/>
              </a:lnSpc>
              <a:buFontTx/>
              <a:buChar char="-"/>
            </a:pPr>
            <a:r>
              <a:rPr lang="it-IT" dirty="0">
                <a:solidFill>
                  <a:srgbClr val="00385B"/>
                </a:solidFill>
                <a:latin typeface="TT Norms Pro" panose="02000503030000020003" pitchFamily="2" charset="0"/>
              </a:rPr>
              <a:t> to be </a:t>
            </a:r>
            <a:r>
              <a:rPr lang="it-IT" dirty="0" err="1">
                <a:solidFill>
                  <a:srgbClr val="00385B"/>
                </a:solidFill>
                <a:latin typeface="TT Norms Pro" panose="02000503030000020003" pitchFamily="2" charset="0"/>
              </a:rPr>
              <a:t>able</a:t>
            </a:r>
            <a:r>
              <a:rPr lang="it-IT" dirty="0">
                <a:solidFill>
                  <a:srgbClr val="00385B"/>
                </a:solidFill>
                <a:latin typeface="TT Norms Pro" panose="02000503030000020003" pitchFamily="2" charset="0"/>
              </a:rPr>
              <a:t> to </a:t>
            </a:r>
            <a:r>
              <a:rPr lang="it-IT" dirty="0" err="1">
                <a:solidFill>
                  <a:srgbClr val="00385B"/>
                </a:solidFill>
                <a:latin typeface="TT Norms Pro" panose="02000503030000020003" pitchFamily="2" charset="0"/>
              </a:rPr>
              <a:t>increase</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density</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while</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maintaining</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viscosity</a:t>
            </a:r>
            <a:endParaRPr lang="it-IT" dirty="0">
              <a:solidFill>
                <a:srgbClr val="00385B"/>
              </a:solidFill>
              <a:latin typeface="TT Norms Pro" panose="02000503030000020003" pitchFamily="2" charset="0"/>
            </a:endParaRPr>
          </a:p>
          <a:p>
            <a:pPr>
              <a:lnSpc>
                <a:spcPct val="150000"/>
              </a:lnSpc>
              <a:buFontTx/>
              <a:buChar char="-"/>
            </a:pPr>
            <a:endParaRPr lang="it-IT" dirty="0">
              <a:solidFill>
                <a:srgbClr val="00385B"/>
              </a:solidFill>
              <a:latin typeface="TT Norms Pro" panose="02000503030000020003" pitchFamily="2" charset="0"/>
            </a:endParaRPr>
          </a:p>
          <a:p>
            <a:pPr>
              <a:lnSpc>
                <a:spcPct val="150000"/>
              </a:lnSpc>
            </a:pPr>
            <a:r>
              <a:rPr lang="it-IT" dirty="0" err="1">
                <a:solidFill>
                  <a:srgbClr val="00385B"/>
                </a:solidFill>
                <a:latin typeface="TT Norms Pro" panose="02000503030000020003" pitchFamily="2" charset="0"/>
              </a:rPr>
              <a:t>Usually</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there</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is</a:t>
            </a:r>
            <a:r>
              <a:rPr lang="it-IT" dirty="0">
                <a:solidFill>
                  <a:srgbClr val="00385B"/>
                </a:solidFill>
                <a:latin typeface="TT Norms Pro" panose="02000503030000020003" pitchFamily="2" charset="0"/>
              </a:rPr>
              <a:t> no need to </a:t>
            </a:r>
            <a:r>
              <a:rPr lang="it-IT" dirty="0" err="1">
                <a:solidFill>
                  <a:srgbClr val="00385B"/>
                </a:solidFill>
                <a:latin typeface="TT Norms Pro" panose="02000503030000020003" pitchFamily="2" charset="0"/>
              </a:rPr>
              <a:t>add</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deflocculant</a:t>
            </a:r>
            <a:r>
              <a:rPr lang="it-IT" dirty="0">
                <a:solidFill>
                  <a:srgbClr val="00385B"/>
                </a:solidFill>
                <a:latin typeface="TT Norms Pro" panose="02000503030000020003" pitchFamily="2" charset="0"/>
              </a:rPr>
              <a:t>/</a:t>
            </a:r>
            <a:r>
              <a:rPr lang="it-IT" dirty="0" err="1">
                <a:solidFill>
                  <a:srgbClr val="00385B"/>
                </a:solidFill>
                <a:latin typeface="TT Norms Pro" panose="02000503030000020003" pitchFamily="2" charset="0"/>
              </a:rPr>
              <a:t>dispersant</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during</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glaze</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milling</a:t>
            </a:r>
            <a:r>
              <a:rPr lang="it-IT" dirty="0">
                <a:solidFill>
                  <a:srgbClr val="00385B"/>
                </a:solidFill>
                <a:latin typeface="TT Norms Pro" panose="02000503030000020003" pitchFamily="2" charset="0"/>
              </a:rPr>
              <a:t>.</a:t>
            </a:r>
          </a:p>
          <a:p>
            <a:pPr>
              <a:lnSpc>
                <a:spcPct val="150000"/>
              </a:lnSpc>
            </a:pPr>
            <a:endParaRPr lang="it-IT" dirty="0">
              <a:solidFill>
                <a:srgbClr val="00385B"/>
              </a:solidFill>
              <a:latin typeface="TT Norms Pro" panose="02000503030000020003" pitchFamily="2" charset="0"/>
            </a:endParaRPr>
          </a:p>
          <a:p>
            <a:pPr>
              <a:lnSpc>
                <a:spcPct val="150000"/>
              </a:lnSpc>
            </a:pPr>
            <a:r>
              <a:rPr lang="it-IT" dirty="0">
                <a:solidFill>
                  <a:srgbClr val="00385B"/>
                </a:solidFill>
                <a:latin typeface="TT Norms Pro" panose="02000503030000020003" pitchFamily="2" charset="0"/>
              </a:rPr>
              <a:t>For </a:t>
            </a:r>
            <a:r>
              <a:rPr lang="it-IT" dirty="0" err="1">
                <a:solidFill>
                  <a:srgbClr val="00385B"/>
                </a:solidFill>
                <a:latin typeface="TT Norms Pro" panose="02000503030000020003" pitchFamily="2" charset="0"/>
              </a:rPr>
              <a:t>final</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correction</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decrease</a:t>
            </a:r>
            <a:r>
              <a:rPr lang="it-IT" dirty="0">
                <a:solidFill>
                  <a:srgbClr val="00385B"/>
                </a:solidFill>
                <a:latin typeface="TT Norms Pro" panose="02000503030000020003" pitchFamily="2" charset="0"/>
              </a:rPr>
              <a:t>) of </a:t>
            </a:r>
            <a:r>
              <a:rPr lang="it-IT" dirty="0" err="1">
                <a:solidFill>
                  <a:srgbClr val="00385B"/>
                </a:solidFill>
                <a:latin typeface="TT Norms Pro" panose="02000503030000020003" pitchFamily="2" charset="0"/>
              </a:rPr>
              <a:t>viscosity</a:t>
            </a:r>
            <a:r>
              <a:rPr lang="it-IT" dirty="0">
                <a:solidFill>
                  <a:srgbClr val="00385B"/>
                </a:solidFill>
                <a:latin typeface="TT Norms Pro" panose="02000503030000020003" pitchFamily="2" charset="0"/>
              </a:rPr>
              <a:t>, </a:t>
            </a:r>
            <a:r>
              <a:rPr lang="it-IT" dirty="0" err="1">
                <a:solidFill>
                  <a:srgbClr val="00385B"/>
                </a:solidFill>
                <a:latin typeface="TT Norms Pro" panose="02000503030000020003" pitchFamily="2" charset="0"/>
              </a:rPr>
              <a:t>you</a:t>
            </a:r>
            <a:r>
              <a:rPr lang="it-IT" dirty="0">
                <a:solidFill>
                  <a:srgbClr val="00385B"/>
                </a:solidFill>
                <a:latin typeface="TT Norms Pro" panose="02000503030000020003" pitchFamily="2" charset="0"/>
              </a:rPr>
              <a:t> can use </a:t>
            </a:r>
            <a:r>
              <a:rPr lang="it-IT" dirty="0" err="1">
                <a:solidFill>
                  <a:srgbClr val="00385B"/>
                </a:solidFill>
                <a:latin typeface="TT Norms Pro" panose="02000503030000020003" pitchFamily="2" charset="0"/>
              </a:rPr>
              <a:t>Polyacrylates</a:t>
            </a:r>
            <a:r>
              <a:rPr lang="it-IT" dirty="0">
                <a:solidFill>
                  <a:srgbClr val="00385B"/>
                </a:solidFill>
                <a:latin typeface="TT Norms Pro" panose="02000503030000020003" pitchFamily="2" charset="0"/>
              </a:rPr>
              <a:t> </a:t>
            </a:r>
            <a:r>
              <a:rPr lang="it-IT" i="1" dirty="0">
                <a:solidFill>
                  <a:srgbClr val="00385B"/>
                </a:solidFill>
                <a:latin typeface="TT Norms Pro" panose="02000503030000020003" pitchFamily="2" charset="0"/>
              </a:rPr>
              <a:t>(i.e. </a:t>
            </a:r>
            <a:r>
              <a:rPr lang="it-IT" i="1" dirty="0" err="1">
                <a:solidFill>
                  <a:srgbClr val="00385B"/>
                </a:solidFill>
                <a:latin typeface="TT Norms Pro" panose="02000503030000020003" pitchFamily="2" charset="0"/>
              </a:rPr>
              <a:t>Reotan</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series</a:t>
            </a:r>
            <a:r>
              <a:rPr lang="it-IT" i="1" dirty="0">
                <a:solidFill>
                  <a:srgbClr val="00385B"/>
                </a:solidFill>
                <a:latin typeface="TT Norms Pro" panose="02000503030000020003" pitchFamily="2" charset="0"/>
              </a:rPr>
              <a:t>: </a:t>
            </a:r>
            <a:r>
              <a:rPr lang="it-IT" i="1" dirty="0" err="1">
                <a:solidFill>
                  <a:srgbClr val="00385B"/>
                </a:solidFill>
                <a:latin typeface="TT Norms Pro" panose="02000503030000020003" pitchFamily="2" charset="0"/>
              </a:rPr>
              <a:t>Reotan</a:t>
            </a:r>
            <a:r>
              <a:rPr lang="it-IT" i="1" dirty="0">
                <a:solidFill>
                  <a:srgbClr val="00385B"/>
                </a:solidFill>
                <a:latin typeface="TT Norms Pro" panose="02000503030000020003" pitchFamily="2" charset="0"/>
              </a:rPr>
              <a:t> A, </a:t>
            </a:r>
            <a:r>
              <a:rPr lang="it-IT" i="1" dirty="0" err="1">
                <a:solidFill>
                  <a:srgbClr val="00385B"/>
                </a:solidFill>
                <a:latin typeface="TT Norms Pro" panose="02000503030000020003" pitchFamily="2" charset="0"/>
              </a:rPr>
              <a:t>Reotan</a:t>
            </a:r>
            <a:r>
              <a:rPr lang="it-IT" i="1" dirty="0">
                <a:solidFill>
                  <a:srgbClr val="00385B"/>
                </a:solidFill>
                <a:latin typeface="TT Norms Pro" panose="02000503030000020003" pitchFamily="2" charset="0"/>
              </a:rPr>
              <a:t> SL)</a:t>
            </a:r>
          </a:p>
        </p:txBody>
      </p:sp>
      <p:sp>
        <p:nvSpPr>
          <p:cNvPr id="8" name="Rettangolo 7">
            <a:extLst>
              <a:ext uri="{FF2B5EF4-FFF2-40B4-BE49-F238E27FC236}">
                <a16:creationId xmlns:a16="http://schemas.microsoft.com/office/drawing/2014/main" id="{BC1540F0-0DC9-4859-A166-BE97D82BB124}"/>
              </a:ext>
            </a:extLst>
          </p:cNvPr>
          <p:cNvSpPr/>
          <p:nvPr/>
        </p:nvSpPr>
        <p:spPr>
          <a:xfrm>
            <a:off x="943365" y="632058"/>
            <a:ext cx="5565947" cy="646331"/>
          </a:xfrm>
          <a:prstGeom prst="rect">
            <a:avLst/>
          </a:prstGeom>
        </p:spPr>
        <p:txBody>
          <a:bodyPr wrap="none">
            <a:spAutoFit/>
          </a:bodyPr>
          <a:lstStyle/>
          <a:p>
            <a:pPr algn="ctr"/>
            <a:r>
              <a:rPr lang="it-IT" sz="3600" b="1" dirty="0" err="1">
                <a:solidFill>
                  <a:srgbClr val="EC6839"/>
                </a:solidFill>
                <a:latin typeface="TT Norms Pro" panose="02000503030000020003" pitchFamily="2" charset="0"/>
              </a:rPr>
              <a:t>Deflocculants</a:t>
            </a:r>
            <a:r>
              <a:rPr lang="it-IT" sz="3600" b="1" dirty="0">
                <a:solidFill>
                  <a:srgbClr val="EC6839"/>
                </a:solidFill>
                <a:latin typeface="TT Norms Pro" panose="02000503030000020003" pitchFamily="2" charset="0"/>
              </a:rPr>
              <a:t>/</a:t>
            </a:r>
            <a:r>
              <a:rPr lang="it-IT" sz="3600" b="1" dirty="0" err="1">
                <a:solidFill>
                  <a:srgbClr val="EC6839"/>
                </a:solidFill>
                <a:latin typeface="TT Norms Pro" panose="02000503030000020003" pitchFamily="2" charset="0"/>
              </a:rPr>
              <a:t>Fluidizers</a:t>
            </a:r>
            <a:r>
              <a:rPr lang="it-IT" sz="3600" b="1" dirty="0">
                <a:solidFill>
                  <a:srgbClr val="EC6839"/>
                </a:solidFill>
                <a:latin typeface="TT Norms Pro" panose="02000503030000020003" pitchFamily="2" charset="0"/>
              </a:rPr>
              <a:t> </a:t>
            </a:r>
          </a:p>
        </p:txBody>
      </p:sp>
      <p:pic>
        <p:nvPicPr>
          <p:cNvPr id="6" name="Immagine 5"/>
          <p:cNvPicPr>
            <a:picLocks noChangeAspect="1"/>
          </p:cNvPicPr>
          <p:nvPr/>
        </p:nvPicPr>
        <p:blipFill>
          <a:blip r:embed="rId3"/>
          <a:stretch>
            <a:fillRect/>
          </a:stretch>
        </p:blipFill>
        <p:spPr>
          <a:xfrm>
            <a:off x="7406034" y="1349487"/>
            <a:ext cx="4377144" cy="3654000"/>
          </a:xfrm>
          <a:prstGeom prst="rect">
            <a:avLst/>
          </a:prstGeom>
        </p:spPr>
      </p:pic>
    </p:spTree>
    <p:extLst>
      <p:ext uri="{BB962C8B-B14F-4D97-AF65-F5344CB8AC3E}">
        <p14:creationId xmlns:p14="http://schemas.microsoft.com/office/powerpoint/2010/main" val="2737051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BBA5AA1D-F7E7-408E-A367-F51839BD60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8454" y="5667668"/>
            <a:ext cx="2071319" cy="1102080"/>
          </a:xfrm>
          <a:prstGeom prst="rect">
            <a:avLst/>
          </a:prstGeom>
        </p:spPr>
      </p:pic>
      <p:sp>
        <p:nvSpPr>
          <p:cNvPr id="5" name="Rettangolo 4">
            <a:extLst>
              <a:ext uri="{FF2B5EF4-FFF2-40B4-BE49-F238E27FC236}">
                <a16:creationId xmlns:a16="http://schemas.microsoft.com/office/drawing/2014/main" id="{B78CC85C-6CDE-40D9-994E-12453F1E5BF2}"/>
              </a:ext>
            </a:extLst>
          </p:cNvPr>
          <p:cNvSpPr/>
          <p:nvPr/>
        </p:nvSpPr>
        <p:spPr>
          <a:xfrm>
            <a:off x="1080653" y="1322878"/>
            <a:ext cx="6930833" cy="4212243"/>
          </a:xfrm>
          <a:prstGeom prst="rect">
            <a:avLst/>
          </a:prstGeom>
        </p:spPr>
        <p:txBody>
          <a:bodyPr wrap="square">
            <a:spAutoFit/>
          </a:bodyPr>
          <a:lstStyle/>
          <a:p>
            <a:pPr>
              <a:lnSpc>
                <a:spcPct val="150000"/>
              </a:lnSpc>
            </a:pPr>
            <a:r>
              <a:rPr lang="en-US" sz="1600" b="1" dirty="0">
                <a:solidFill>
                  <a:srgbClr val="00385B"/>
                </a:solidFill>
                <a:latin typeface="TT Norms Pro" panose="02000503030000020003" pitchFamily="2" charset="0"/>
              </a:rPr>
              <a:t>Binders/rheology modifiers at work</a:t>
            </a:r>
          </a:p>
          <a:p>
            <a:pPr>
              <a:lnSpc>
                <a:spcPct val="150000"/>
              </a:lnSpc>
            </a:pPr>
            <a:r>
              <a:rPr lang="en-US" sz="1600" dirty="0">
                <a:solidFill>
                  <a:srgbClr val="00385B"/>
                </a:solidFill>
                <a:latin typeface="TT Norms Pro" panose="02000503030000020003" pitchFamily="2" charset="0"/>
              </a:rPr>
              <a:t>They mainly operate on two levels:</a:t>
            </a:r>
          </a:p>
          <a:p>
            <a:pPr>
              <a:lnSpc>
                <a:spcPct val="150000"/>
              </a:lnSpc>
              <a:buFontTx/>
              <a:buChar char="-"/>
            </a:pPr>
            <a:r>
              <a:rPr lang="en-US" sz="1600" dirty="0">
                <a:solidFill>
                  <a:srgbClr val="00385B"/>
                </a:solidFill>
                <a:latin typeface="TT Norms Pro" panose="02000503030000020003" pitchFamily="2" charset="0"/>
              </a:rPr>
              <a:t> modification of flow properties of glaze slip (rheology and viscosity)</a:t>
            </a:r>
          </a:p>
          <a:p>
            <a:pPr>
              <a:lnSpc>
                <a:spcPct val="150000"/>
              </a:lnSpc>
              <a:buFontTx/>
              <a:buChar char="-"/>
            </a:pPr>
            <a:r>
              <a:rPr lang="en-US" sz="1600" dirty="0">
                <a:solidFill>
                  <a:srgbClr val="00385B"/>
                </a:solidFill>
                <a:latin typeface="TT Norms Pro" panose="02000503030000020003" pitchFamily="2" charset="0"/>
              </a:rPr>
              <a:t> modification of the flow of water throughout the layer of glaze  (adsorption, settling time, and drying time)</a:t>
            </a:r>
          </a:p>
          <a:p>
            <a:pPr>
              <a:lnSpc>
                <a:spcPct val="150000"/>
              </a:lnSpc>
              <a:buFontTx/>
              <a:buChar char="-"/>
            </a:pPr>
            <a:endParaRPr lang="en-US" sz="1600" dirty="0">
              <a:solidFill>
                <a:srgbClr val="00385B"/>
              </a:solidFill>
              <a:latin typeface="TT Norms Pro" panose="02000503030000020003" pitchFamily="2" charset="0"/>
            </a:endParaRPr>
          </a:p>
          <a:p>
            <a:pPr>
              <a:lnSpc>
                <a:spcPct val="150000"/>
              </a:lnSpc>
            </a:pPr>
            <a:r>
              <a:rPr lang="en-US" sz="1600" dirty="0">
                <a:solidFill>
                  <a:srgbClr val="00385B"/>
                </a:solidFill>
                <a:latin typeface="TT Norms Pro" panose="02000503030000020003" pitchFamily="2" charset="0"/>
              </a:rPr>
              <a:t>They act on the rheological properties of slips and influence the water retention and the permeability of the layer of glaze just after the application. </a:t>
            </a:r>
          </a:p>
          <a:p>
            <a:pPr>
              <a:lnSpc>
                <a:spcPct val="150000"/>
              </a:lnSpc>
            </a:pPr>
            <a:endParaRPr lang="en-US" sz="1600" dirty="0">
              <a:solidFill>
                <a:srgbClr val="00385B"/>
              </a:solidFill>
              <a:latin typeface="TT Norms Pro" panose="02000503030000020003" pitchFamily="2" charset="0"/>
            </a:endParaRPr>
          </a:p>
          <a:p>
            <a:pPr>
              <a:lnSpc>
                <a:spcPct val="150000"/>
              </a:lnSpc>
            </a:pPr>
            <a:r>
              <a:rPr lang="en-US" sz="1600" dirty="0">
                <a:solidFill>
                  <a:srgbClr val="00385B"/>
                </a:solidFill>
                <a:latin typeface="TT Norms Pro" panose="02000503030000020003" pitchFamily="2" charset="0"/>
              </a:rPr>
              <a:t>The balance between these two attitudes gives the final result</a:t>
            </a:r>
            <a:r>
              <a:rPr lang="en-US" sz="1600" dirty="0">
                <a:solidFill>
                  <a:srgbClr val="00385B"/>
                </a:solidFill>
              </a:rPr>
              <a:t>.</a:t>
            </a:r>
          </a:p>
        </p:txBody>
      </p:sp>
      <p:sp>
        <p:nvSpPr>
          <p:cNvPr id="6" name="Rettangolo 5">
            <a:extLst>
              <a:ext uri="{FF2B5EF4-FFF2-40B4-BE49-F238E27FC236}">
                <a16:creationId xmlns:a16="http://schemas.microsoft.com/office/drawing/2014/main" id="{AD49F691-9738-4C58-8267-572C35C488A6}"/>
              </a:ext>
            </a:extLst>
          </p:cNvPr>
          <p:cNvSpPr/>
          <p:nvPr/>
        </p:nvSpPr>
        <p:spPr>
          <a:xfrm>
            <a:off x="997526" y="676547"/>
            <a:ext cx="6303329" cy="646331"/>
          </a:xfrm>
          <a:prstGeom prst="rect">
            <a:avLst/>
          </a:prstGeom>
        </p:spPr>
        <p:txBody>
          <a:bodyPr wrap="none">
            <a:spAutoFit/>
          </a:bodyPr>
          <a:lstStyle/>
          <a:p>
            <a:pPr algn="ctr"/>
            <a:r>
              <a:rPr lang="it-IT" sz="3600" b="1" dirty="0">
                <a:solidFill>
                  <a:srgbClr val="EC6839"/>
                </a:solidFill>
                <a:latin typeface="TT Norms Pro" panose="02000503030000020003" pitchFamily="2" charset="0"/>
              </a:rPr>
              <a:t>Binders/ </a:t>
            </a:r>
            <a:r>
              <a:rPr lang="it-IT" sz="3600" b="1" dirty="0" err="1">
                <a:solidFill>
                  <a:srgbClr val="EC6839"/>
                </a:solidFill>
                <a:latin typeface="TT Norms Pro" panose="02000503030000020003" pitchFamily="2" charset="0"/>
              </a:rPr>
              <a:t>Rheology</a:t>
            </a:r>
            <a:r>
              <a:rPr lang="it-IT" sz="3600" b="1" dirty="0">
                <a:solidFill>
                  <a:srgbClr val="EC6839"/>
                </a:solidFill>
                <a:latin typeface="TT Norms Pro" panose="02000503030000020003" pitchFamily="2" charset="0"/>
              </a:rPr>
              <a:t> </a:t>
            </a:r>
            <a:r>
              <a:rPr lang="it-IT" sz="3600" b="1" dirty="0" err="1">
                <a:solidFill>
                  <a:srgbClr val="EC6839"/>
                </a:solidFill>
                <a:latin typeface="TT Norms Pro" panose="02000503030000020003" pitchFamily="2" charset="0"/>
              </a:rPr>
              <a:t>modifiers</a:t>
            </a:r>
            <a:endParaRPr lang="it-IT" sz="3600" b="1" dirty="0">
              <a:solidFill>
                <a:srgbClr val="EC6839"/>
              </a:solidFill>
              <a:latin typeface="TT Norms Pro" panose="02000503030000020003" pitchFamily="2" charset="0"/>
            </a:endParaRPr>
          </a:p>
        </p:txBody>
      </p:sp>
      <p:pic>
        <p:nvPicPr>
          <p:cNvPr id="8" name="Immagine 7"/>
          <p:cNvPicPr>
            <a:picLocks noChangeAspect="1"/>
          </p:cNvPicPr>
          <p:nvPr/>
        </p:nvPicPr>
        <p:blipFill rotWithShape="1">
          <a:blip r:embed="rId3"/>
          <a:srcRect l="507" r="24879"/>
          <a:stretch/>
        </p:blipFill>
        <p:spPr>
          <a:xfrm>
            <a:off x="7593759" y="1166750"/>
            <a:ext cx="4117828" cy="3689872"/>
          </a:xfrm>
          <a:prstGeom prst="rect">
            <a:avLst/>
          </a:prstGeom>
        </p:spPr>
      </p:pic>
    </p:spTree>
    <p:extLst>
      <p:ext uri="{BB962C8B-B14F-4D97-AF65-F5344CB8AC3E}">
        <p14:creationId xmlns:p14="http://schemas.microsoft.com/office/powerpoint/2010/main" val="154516617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TotalTime>
  <Words>2474</Words>
  <Application>Microsoft Office PowerPoint</Application>
  <PresentationFormat>Widescreen</PresentationFormat>
  <Paragraphs>369</Paragraphs>
  <Slides>38</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38</vt:i4>
      </vt:variant>
    </vt:vector>
  </HeadingPairs>
  <TitlesOfParts>
    <vt:vector size="48" baseType="lpstr">
      <vt:lpstr>Arial</vt:lpstr>
      <vt:lpstr>Calibri</vt:lpstr>
      <vt:lpstr>Calibri Light</vt:lpstr>
      <vt:lpstr>Symbol</vt:lpstr>
      <vt:lpstr>Times New Roman</vt:lpstr>
      <vt:lpstr>TT Norms Pro</vt:lpstr>
      <vt:lpstr>TT Norms Pro Normal</vt:lpstr>
      <vt:lpstr>Verdana</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Inzaghi Tommaso</dc:creator>
  <cp:lastModifiedBy>Secchi Davide</cp:lastModifiedBy>
  <cp:revision>36</cp:revision>
  <dcterms:created xsi:type="dcterms:W3CDTF">2022-10-11T09:23:59Z</dcterms:created>
  <dcterms:modified xsi:type="dcterms:W3CDTF">2022-10-25T15:00:30Z</dcterms:modified>
</cp:coreProperties>
</file>